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0"/>
  </p:notesMasterIdLst>
  <p:handoutMasterIdLst>
    <p:handoutMasterId r:id="rId51"/>
  </p:handoutMasterIdLst>
  <p:sldIdLst>
    <p:sldId id="297" r:id="rId5"/>
    <p:sldId id="271" r:id="rId6"/>
    <p:sldId id="298" r:id="rId7"/>
    <p:sldId id="299" r:id="rId8"/>
    <p:sldId id="347" r:id="rId9"/>
    <p:sldId id="326" r:id="rId10"/>
    <p:sldId id="308" r:id="rId11"/>
    <p:sldId id="309" r:id="rId12"/>
    <p:sldId id="355" r:id="rId13"/>
    <p:sldId id="310" r:id="rId14"/>
    <p:sldId id="312" r:id="rId15"/>
    <p:sldId id="313" r:id="rId16"/>
    <p:sldId id="264" r:id="rId17"/>
    <p:sldId id="328" r:id="rId18"/>
    <p:sldId id="329" r:id="rId19"/>
    <p:sldId id="330" r:id="rId20"/>
    <p:sldId id="332" r:id="rId21"/>
    <p:sldId id="353" r:id="rId22"/>
    <p:sldId id="354" r:id="rId23"/>
    <p:sldId id="305" r:id="rId24"/>
    <p:sldId id="348" r:id="rId25"/>
    <p:sldId id="349" r:id="rId26"/>
    <p:sldId id="350" r:id="rId27"/>
    <p:sldId id="352" r:id="rId28"/>
    <p:sldId id="360" r:id="rId29"/>
    <p:sldId id="361" r:id="rId30"/>
    <p:sldId id="306" r:id="rId31"/>
    <p:sldId id="320" r:id="rId32"/>
    <p:sldId id="321" r:id="rId33"/>
    <p:sldId id="322" r:id="rId34"/>
    <p:sldId id="323" r:id="rId35"/>
    <p:sldId id="356" r:id="rId36"/>
    <p:sldId id="357" r:id="rId37"/>
    <p:sldId id="307" r:id="rId38"/>
    <p:sldId id="340" r:id="rId39"/>
    <p:sldId id="341" r:id="rId40"/>
    <p:sldId id="342" r:id="rId41"/>
    <p:sldId id="344" r:id="rId42"/>
    <p:sldId id="359" r:id="rId43"/>
    <p:sldId id="358" r:id="rId44"/>
    <p:sldId id="346" r:id="rId45"/>
    <p:sldId id="315" r:id="rId46"/>
    <p:sldId id="317" r:id="rId47"/>
    <p:sldId id="318" r:id="rId48"/>
    <p:sldId id="31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5855AA3-0341-4F87-9B35-36E51AD45759}">
          <p14:sldIdLst>
            <p14:sldId id="297"/>
            <p14:sldId id="271"/>
            <p14:sldId id="298"/>
            <p14:sldId id="299"/>
            <p14:sldId id="347"/>
            <p14:sldId id="326"/>
            <p14:sldId id="308"/>
            <p14:sldId id="309"/>
            <p14:sldId id="355"/>
            <p14:sldId id="310"/>
            <p14:sldId id="312"/>
            <p14:sldId id="313"/>
            <p14:sldId id="264"/>
            <p14:sldId id="328"/>
            <p14:sldId id="329"/>
            <p14:sldId id="330"/>
            <p14:sldId id="332"/>
            <p14:sldId id="353"/>
            <p14:sldId id="354"/>
            <p14:sldId id="305"/>
            <p14:sldId id="348"/>
            <p14:sldId id="349"/>
            <p14:sldId id="350"/>
            <p14:sldId id="352"/>
            <p14:sldId id="360"/>
            <p14:sldId id="361"/>
            <p14:sldId id="306"/>
            <p14:sldId id="320"/>
            <p14:sldId id="321"/>
            <p14:sldId id="322"/>
            <p14:sldId id="323"/>
            <p14:sldId id="356"/>
            <p14:sldId id="357"/>
            <p14:sldId id="307"/>
            <p14:sldId id="340"/>
            <p14:sldId id="341"/>
            <p14:sldId id="342"/>
            <p14:sldId id="344"/>
            <p14:sldId id="359"/>
            <p14:sldId id="358"/>
            <p14:sldId id="346"/>
            <p14:sldId id="315"/>
            <p14:sldId id="317"/>
            <p14:sldId id="318"/>
            <p14:sldId id="31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ED9"/>
    <a:srgbClr val="0B5395"/>
    <a:srgbClr val="331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725B71-CC95-C0E8-DA11-0CB75D566D8C}" v="34" dt="2026-03-17T03:17:33.451"/>
    <p1510:client id="{730BC244-EDF0-C940-9D8D-819B2F98AED1}" v="203" dt="2026-03-16T17:35:55.780"/>
    <p1510:client id="{7729CC03-8BEE-04E6-F40C-F98C34621E59}" v="3" dt="2026-03-16T14:25:11.372"/>
    <p1510:client id="{830CDCCE-A1B2-E43A-00D7-067115CF95BB}" v="13" dt="2026-03-16T16:16:33.029"/>
    <p1510:client id="{B866B46D-C73B-A2EB-9F8C-07F04AAD2FCC}" v="33" dt="2026-03-17T02:49:00.512"/>
    <p1510:client id="{C0936A64-EC7F-DDC4-C02F-56A2F9BD163D}" v="86" dt="2026-03-16T17:45:38.191"/>
    <p1510:client id="{CDEF32A8-E01A-720B-0D32-81CADCA2E607}" v="1490" dt="2026-03-17T01:39:01.527"/>
    <p1510:client id="{F432EA1B-008A-52D2-C107-A73BF43FFEA3}" v="4" dt="2026-03-16T17:29:34.4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AAE38-79BE-4082-9A4D-2BEC47341C04}" type="datetimeFigureOut">
              <a:rPr lang="en-US" smtClean="0"/>
              <a:t>5/10/2026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F15613-D24F-46B4-9010-BD7B318E3C30}" type="slidenum">
              <a:rPr lang="en-US" smtClean="0"/>
              <a:t>‹#›</a:t>
            </a:fld>
            <a:endParaRPr lang="en-US"/>
          </a:p>
        </p:txBody>
      </p:sp>
    </p:spTree>
    <p:extLst>
      <p:ext uri="{BB962C8B-B14F-4D97-AF65-F5344CB8AC3E}">
        <p14:creationId xmlns:p14="http://schemas.microsoft.com/office/powerpoint/2010/main" val="286405032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3:25.254"/>
    </inkml:context>
    <inkml:brush xml:id="br0">
      <inkml:brushProperty name="width" value="0.1" units="cm"/>
      <inkml:brushProperty name="height" value="0.1" units="cm"/>
      <inkml:brushProperty name="color" value="#FFFFFF"/>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05.664"/>
    </inkml:context>
    <inkml:brush xml:id="br0">
      <inkml:brushProperty name="width" value="0.2" units="cm"/>
      <inkml:brushProperty name="height" value="0.2" units="cm"/>
      <inkml:brushProperty name="color" value="#FFFFFF"/>
    </inkml:brush>
  </inkml:definitions>
  <inkml:trace contextRef="#ctx0" brushRef="#br0">332 691 24575,'0'21'0,"0"1"0,0-6 0,0-2 0,0 0 0,0-2 0,0-1 0,1 1 0,2-1 0,-1 1 0,0 0 0,-2-1 0,0-2 0,0 0 0,0-1 0,0-1 0,0 1 0,0 0 0,0 0 0,0-5 0,-11-18 0,1-8 0,-12-20 0,5 2 0,-2-4 0,1 2 0,2 0 0,0-1 0,3-4 0,2 0 0,2 1 0,2 1 0,3 5 0,1 1 0,2 4 0,1 3 0,0 1 0,0 3 0,0 1 0,0 3 0,0 3 0,0 2 0,0 4 0,0 1 0,0 2 0,0-1 0,0 2 0,0 0 0,0 1 0,1 1 0,3 1 0,3 2 0,1 2 0,0 3 0,0 3 0,-2 6 0,-2 3 0,-2 4 0,0 3 0,0-2 0,0 2 0,0-1 0,-1 1 0,-1 0 0,0 0 0,0-3 0,0 0 0,0 2 0,0-2 0,0 2 0,0-2 0,0 0 0,0 3 0,0-1 0,0 5 0,0 1 0,0 1 0,0-1 0,0-2 0,0-2 0,0-2 0,0 1 0,0 0 0,0 0 0,0-1 0,0-3 0,0 1 0,0 0 0,0 0 0,0 2 0,0 1 0,2 0 0,0 0 0,2-1 0,0 1 0,0 2 0,1 0 0,-2-1 0,1-2 0,-1 1 0,2-3 0,-1 2 0,-2-2 0,1-2 0,-1-1 0,1-1 0,0 0 0,0-1 0,0 0 0,-1 0 0,-2 0 0,0 0 0,0-1 0,0 1 0,0 0 0,0-1 0,0 0 0,0 0 0,0-1 0,0 1 0,-1-2 0,-3-2 0,-2-2 0,-1-2 0,-1 0 0,-3-4 0,-3-5 0,0-5 0,-3-5 0,1 0 0,1 2 0,1 3 0,3 3 0,4 4 0,-1 0 0,2 2 0,0 1 0,1-1 0,1 1 0,-1-1 0,1-1 0,-3-3 0,1-2 0,-6-5 0,0-4 0,-1 1 0,0-5 0,3-1 0,1-3 0,2-5 0,3 1 0,1-1 0,2 3 0,1 7 0,-1 3 0,1 5 0,2 2 0,2 4 0,2 4 0,3 3 0,-1 2 0,0 0 0,-1 0 0,1 0 0,0 0 0,-1 2 0,-3 2 0,-1 1 0,-3 3 0,0-1 0,-2 0 0,-2-1 0,-2-2 0,0 1 0,1 0 0,3 1 0,2 2 0,0-1 0,0 1 0,0 0 0,2-1 0,4-3 0,4-2 0,3-2 0,1 0 0,-2 0 0,-1 0 0,1 0 0,1 0 0,0 0 0,1 0 0,0 0 0,2 0 0,-1 0 0,1 0 0,1-2 0,-2-2 0,1-3 0,-2-2 0,-3 0 0,0 0 0,-3 1 0,0 1 0,-1 1 0,1 1 0,0 1 0,0-2 0,1 1 0,-1 1 0,1-1 0,0 1 0,-2-2 0,-1 1 0,1-2 0,-1 1 0,3 0 0,-3-3 0,-1 3 0,-1 1 0,-1 1 0,1 0 0,1 0 0,-1-1 0,0 1 0,2 1 0,-1-1 0,2 2 0,-1-1 0,-2-1 0,2 2 0,0-1 0,0 0 0,2 1 0,-4-1 0,-5 14 0,0-5 0,-5 10 0,6-8 0,0 0 0,0 0 0,0 0 0,0-1 0,0 0 0,-1 1 0,-3 0 0,-2 1 0,0 0 0,-1-1 0,3 1 0,-1 0 0,1 0 0,-1 0 0,1-1 0,1 1 0,1-1 0,2 1 0,0-2 0,-1 1 0,-1-1 0,-1 1 0,1 1 0,2-1 0,-1 1 0,1-1 0,0 1 0,0-1 0,0 0 0,0-1 0,0 1 0,0 0 0,0 0 0,0 0 0,0 1 0,0-1 0,0 0 0,0-1 0,0 1 0,0 0 0,0 0 0,0 0 0,0-3 0,0-20 0,0 5 0,0-15 0,0 15 0,0 0 0,0 3 0,0-2 0,0 0 0,0 0 0,0 0 0,0 1 0,0-1 0,0 0 0,0 1 0,0 0 0,0 0 0,0 0 0,0 0 0,0 1 0,0-1 0,0 0 0,1 2 0,1 0 0,0 1 0,0-1 0,0 0 0,1-1 0,-1 1 0,0 0 0,0 0 0,-3 21 0,2-8 0,-4 17 0,3-16 0,0 1 0,0-1 0,0 0 0,0 0 0,0-1 0,0 1 0,0 0 0,0 1 0,0-1 0,0 0 0,0 1 0,0-1 0,0 0 0,0 0 0,0-1 0,0 0 0,0 1 0,0 1 0,0-1 0,0 1 0,0-1 0,0 1 0,0 0 0,0-1 0,0 1 0,0-1 0,0-1 0,0 1 0,0 0 0,0 0 0,2-2 0,0 0 0,0 0 0,0 1 0,-2 1 0,2-2 0,0-1 0,0 0 0,0 1 0,-2 2 0,0 1 0,0-1 0,0 1 0,0-1 0,0 0 0,0 0 0,0 0 0,2-2 0,0 0 0,0-22 0,0 7 0,-2-16 0,0 13 0,0 1 0,0 2 0,0 0 0,0-3 0,0 0 0,0-1 0,0 2 0,0 1 0,0 1 0,0 0 0,0 0 0,0 0 0,0 1 0,0 1 0,0-1 0,0 0 0,0-1 0,0 1 0,0 0 0,0-1 0,0 1 0,0 0 0,0 1 0,0-1 0,0 0 0,0-1 0,-2 1 0,0 0 0,0 0 0,-2 2 0,0 2 0,0 0 0,-2 0 0,2-2 0,1 0 0,-1 1 0,1-1 0,1-1 0,3 1 0,8 13 0,-4-4 0,6 11 0,-7-10 0,0 0 0,1 0 0,-1 0 0,-2 2 0,0 0 0,0 0 0,0 0 0,0-1 0,-1 2 0,0 1 0,-1 0 0,2-1 0,0-1 0,0-1 0,0 1 0,-2 1 0,0 1 0,0 1 0,0-1 0,0 0 0,0 1 0,0-1 0,0 0 0,0-1 0,0 1 0,0-1 0,0 2 0,-2-3 0,0 0 0,0 0 0,0 0 0,2 2 0,0-1 0,-2-2 0,-5-19 0,1 1 0,-4-13 0,6 7 0,-1 4 0,1-1 0,1 0 0,1 1 0,1-2 0,1 3 0,0 0 0,0 0 0,0 0 0,0 2 0,0 1 0,0 1 0,0 3 0,0-2 0,0 1 0,0-1 0,0 0 0,0 0 0,0 0 0,0 0 0,0 1 0,0 0 0,0 0 0,0 0 0,-2 1 0,-1-1 0,-2 0 0,1 0 0,1 2 0,0 0 0,0 0 0,1 0 0,2-1 0,0-1 0,0 0 0,0 0 0,0-1 0,0 1 0,2 0 0,1 0 0,2 0 0,-1 0 0,-2 0 0,-2 0 0,0 0 0,0 0 0,0 0 0,0 0 0,0 1 0,0-2 0,0 1 0,0 0 0,0-1 0,-2 3 0,0-1 0,-2 1 0,-1 2 0,-1 0 0,-2 3 0,0 1 0,2 1 0,2 3 0,2 1 0,2 3 0,0 0 0,0 0 0,-5-2 0,-1-2 0,-3-2 0,-1-2 0,2 0 0,2 2 0,1 2 0,3 1 0,2 3 0,0-1 0,-2 1 0,0 0 0,-2 0 0,0 0 0,2 1 0,-2 0 0,1-1 0,1 0 0,0 0 0,1-1 0,-2 1 0,0-1 0,-1 2 0,1-1 0,1 1 0,-1-1 0,1 1 0,0 0 0,0 0 0,1-1 0,1 1 0,0-1 0,0 1 0,0-1 0,0 0 0,0-1 0,0 0 0,0 1 0,0 0 0,0 0 0,2 1 0,0 0 0,2-1 0,0 1 0,-1 0 0,-2-1 0,1 1 0,1-1 0,-1 0 0,0-1 0,-2 1 0,0-1 0,0 2 0,0-1 0,0 1 0,0 0 0,0 0 0,0-1 0,0 1 0,0 0 0,0-1 0,0-1 0,0 1 0,0-1 0,0 1 0,0 1 0,0-1 0,0 0 0,0 1 0,0-1 0,0 1 0,0 0 0,0-1 0,0-3 0,-4-19 0,3 6 0,-5-14 0,4 11 0,-1 0 0,2-4 0,1 7 0,0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3:47.607"/>
    </inkml:context>
    <inkml:brush xml:id="br0">
      <inkml:brushProperty name="width" value="0.1" units="cm"/>
      <inkml:brushProperty name="height" value="0.1" units="cm"/>
      <inkml:brushProperty name="color" value="#FFFFFF"/>
    </inkml:brush>
  </inkml:definitions>
  <inkml:trace contextRef="#ctx0" brushRef="#br0">233 654 24575,'0'10'0,"0"-1"0,0-4 0,-9-18 0,0-7 0,-8-17 0,1-1 0,2-3 0,0-1 0,4 2 0,2 3 0,1 4 0,2 2 0,1 0 0,1 2 0,2 2 0,1 3 0,0 1 0,0 3 0,0 0 0,-1 1 0,1-1 0,0 1 0,0 0 0,0 0 0,0 2 0,0 2 0,0 3 0,0 2 0,0 0 0,-1 2 0,-3 4 0,0 5 0,0 3 0,2 6 0,2 3 0,0 2 0,0 3 0,0 0 0,0 1 0,0 0 0,2 1 0,0-1 0,1-2 0,-1 0 0,-2-3 0,0-3 0,0 2 0,0-3 0,0 1 0,0-2 0,0-1 0,0 0 0,0 1 0,0-1 0,0 1 0,0 0 0,0 0 0,0 0 0,0-1 0,0 1 0,0-1 0,0 0 0,0-1 0,0 0 0,0 1 0,0 0 0,0 1 0,0-1 0,0 1 0,0 0 0,0-1 0,0 1 0,0-1 0,0 0 0,0 0 0,0-1 0,0 1 0,0 0 0,0 0 0,0 0 0,0 1 0,0-1 0,0-1 0,0 0 0,0 1 0,0 0 0,0 0 0,0 1 0,0-1 0,0 1 0,0-1 0,0 1 0,2 0 0,0-1 0,1 0 0,0 0 0,-1 0 0,1-1 0,1 1 0,0-2 0,0 1 0,1-1 0,-1 1 0,1-1 0,-1 0 0,-2 1 0,2-2 0,-2 1 0,2-1 0,0 2 0,0-1 0,-2-2 0,-11-11 0,3 1 0,-10-11 0,8 6 0,0 0 0,-2 0 0,0 0 0,0-2 0,-1-2 0,-2-5 0,0-1 0,-1-3 0,4-1 0,3 1 0,1-1 0,1 2 0,-1 0 0,4 4 0,-3 2 0,3 0 0,-1 3 0,2 3 0,1-1 0,0 0 0,0-2 0,0-3 0,0-1 0,0-1 0,0 1 0,0 1 0,0 3 0,0 1 0,0 2 0,0 1 0,0 2 0,0 2 0,0 3 0,0 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20.881"/>
    </inkml:context>
    <inkml:brush xml:id="br0">
      <inkml:brushProperty name="width" value="0.2" units="cm"/>
      <inkml:brushProperty name="height" value="0.2" units="cm"/>
      <inkml:brushProperty name="color" value="#FFFFFF"/>
    </inkml:brush>
  </inkml:definitions>
  <inkml:trace contextRef="#ctx0" brushRef="#br0">0 0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5:54.274"/>
    </inkml:context>
    <inkml:brush xml:id="br0">
      <inkml:brushProperty name="width" value="0.2" units="cm"/>
      <inkml:brushProperty name="height" value="0.2" units="cm"/>
      <inkml:brushProperty name="color" value="#FFFFFF"/>
    </inkml:brush>
  </inkml:definitions>
  <inkml:trace contextRef="#ctx0" brushRef="#br0">136 590 24575,'0'-31'0,"0"2"0,0 7 0,0 0 0,0 1 0,0-4 0,0-3 0,0 0 0,0-1 0,0 3 0,0 2 0,0-1 0,0 4 0,0 0 0,0 2 0,0 3 0,0 2 0,0 1 0,0 1 0,0 1 0,0 0 0,0 1 0,-2-2 0,0 0 0,0-1 0,-1 0 0,3 1 0,-1 0 0,1 0 0,0 3 0,0 4 0,4 19 0,-1-1 0,4 17 0,-4-9 0,1 0 0,-1 1 0,-1 0 0,1 4 0,-1 2 0,1 3 0,0 1 0,-3-1 0,0 1 0,0-2 0,0-1 0,0-3 0,0-5 0,0-5 0,0-5 0,0-2 0,0-2 0,0 1 0,0 0 0,2-2 0,1-1 0,3-2 0,2-3 0,0 0 0,-1 0 0,1 0 0,0 0 0,0 0 0,0 0 0,0 0 0,0 0 0,-1 0 0,1-2 0,-2-1 0,-2-3 0,-1-1 0,-1 0 0,0-2 0,0 0 0,-1 1 0,1-3 0,0-1 0,1 0 0,-1-1 0,-2 1 0,0-2 0,0 0 0,0 0 0,0 1 0,0 2 0,0 0 0,0 1 0,0-1 0,0-2 0,0 1 0,0 0 0,0 0 0,0 0 0,-2-2 0,-2 0 0,-3 2 0,-2 0 0,3 3 0,1 1 0,1-1 0,2 1 0,0 0 0,0 0 0,2 0 0,0 0 0,0 1 0,0-1 0,0 0 0,0 0 0,2 2 0,6 17 0,-1-2 0,4 15 0,-6-9 0,0 1 0,-3-1 0,-1-1 0,2 2 0,-1-2 0,1 1 0,-1 1 0,0-1 0,0 1 0,1-2 0,0-3 0,0-1 0,-1-3 0,0 1 0,-2-1 0,1 0 0,1-1 0,0 1 0,0 0 0,-1 2 0,-1-1 0,1-2 0,1-1 0,2 1 0,0 0 0,-2 2 0,0 0 0,-2 0 0,0-1 0,0 0 0,0 1 0,0 0 0,0 1 0,0-1 0,2 1 0,0-1 0,2-2 0,-1-1 0,1-1 0,0 0 0,-1 2 0,-1 0 0,0 0 0,5-12 0,-1-1 0,4-10 0,-4 3 0,-1 2 0,-1 1 0,2 2 0,-1 0 0,1 0 0,-1 0 0,-3 1 0,0-1 0,-2 2 0,0-1 0,0 1 0,0-3 0,0-1 0,0-2 0,0-3 0,0 1 0,0-1 0,0 2 0,0 2 0,0 0 0,0 3 0,0 0 0,0 1 0,0-1 0,-2 3 0,-2 2 0,0 1 0,-2 1 0,3-2 0,-1 0 0,0 0 0,1-2 0,11 20 0,-4-8 0,8 18 0,-7-11 0,-3-3 0,0 1 0,0-1 0,0 1 0,0 0 0,0-1 0,-2-1 0,2-1 0,0 1 0,2 0 0,0-1 0,-2 0 0,1-2 0,-1 0 0,0-1 0,0 1 0,-1 2 0,-1 0 0,0 0 0,0 0 0,0-4 0,0-18 0,0 6 0,0-14 0,0 14 0,0-1 0,0 0 0,0 0 0,0 0 0,0 0 0,0 0 0,0 1 0,0 0 0,0 0 0,0 0 0,0 0 0,0 1 0,-2 0 0,0 1 0,0-1 0,-2 2 0,2-1 0,-1 0 0,-1 1 0,2-1 0,-2 1 0,0-1 0,1-2 0,-3 1 0,1-2 0,0 1 0,1 0 0,1 2 0,1-1 0,0 0 0,1-2 0,1 1 0,0 0 0,0 0 0,0 0 0,0 0 0,0 1 0,0-2 0,0 0 0,0 1 0,0-1 0,0 1 0,0 1 0,0-1 0,0 0 0,0 0 0,0 0 0,0-1 0,0 2 0,0-1 0,0 0 0,-2 2 0,-2 2 0,-1 2 0,-3 2 0,1 0 0,-1 0 0,-1 0 0,-2 0 0,0 0 0,-3 0 0,-2 0 0,1 0 0,-1 2 0,0 4 0,-1 4 0,2 2 0,0 1 0,1 0 0,3 1 0,-2 2 0,1-1 0,1-4 0,0-1 0,0-2 0,1-1 0,-2-3 0,1-2 0,-1-1 0,4-1 0,-1 0 0,2 1 0,2 1 0,-1 0 0,0 0 0,-2-2 0,0 0 0,0 0 0,2-1 0,2-3 0,2-2 0,0 0 0,-1 0 0,1 0 0,2 1 0,3 0 0,3-1 0,2 2 0,-1-2 0,-1 2 0,0-1 0,1 1 0,0-1 0,-1 1 0,0-1 0,0 0 0,2 0 0,-1 0 0,1 1 0,0 0 0,1-2 0,-1 0 0,1 0 0,-4 2 0,-15 2 0,3 0 0,-11 2 0,10 0 0,3 0 0,2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10.338"/>
    </inkml:context>
    <inkml:brush xml:id="br0">
      <inkml:brushProperty name="width" value="0.2" units="cm"/>
      <inkml:brushProperty name="height" value="0.2" units="cm"/>
      <inkml:brushProperty name="color" value="#FFFFFF"/>
    </inkml:brush>
  </inkml:definitions>
  <inkml:trace contextRef="#ctx0" brushRef="#br0">1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11.363"/>
    </inkml:context>
    <inkml:brush xml:id="br0">
      <inkml:brushProperty name="width" value="0.2" units="cm"/>
      <inkml:brushProperty name="height" value="0.2" units="cm"/>
      <inkml:brushProperty name="color" value="#FFFFFF"/>
    </inkml:brush>
  </inkml:definitions>
  <inkml:trace contextRef="#ctx0" brushRef="#br0">0 1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12.430"/>
    </inkml:context>
    <inkml:brush xml:id="br0">
      <inkml:brushProperty name="width" value="0.2" units="cm"/>
      <inkml:brushProperty name="height" value="0.2" units="cm"/>
      <inkml:brushProperty name="color" value="#FFFFFF"/>
    </inkml:brush>
  </inkml:definitions>
  <inkml:trace contextRef="#ctx0" brushRef="#br0">1 1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6:01.526"/>
    </inkml:context>
    <inkml:brush xml:id="br0">
      <inkml:brushProperty name="width" value="0.2" units="cm"/>
      <inkml:brushProperty name="height" value="0.2" units="cm"/>
      <inkml:brushProperty name="color" value="#FFFFFF"/>
    </inkml:brush>
  </inkml:definitions>
  <inkml:trace contextRef="#ctx0" brushRef="#br0">1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6:02.965"/>
    </inkml:context>
    <inkml:brush xml:id="br0">
      <inkml:brushProperty name="width" value="0.2" units="cm"/>
      <inkml:brushProperty name="height" value="0.2" units="cm"/>
      <inkml:brushProperty name="color" value="#FFFFFF"/>
    </inkml:brush>
  </inkml:definitions>
  <inkml:trace contextRef="#ctx0" brushRef="#br0">0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6:04.607"/>
    </inkml:context>
    <inkml:brush xml:id="br0">
      <inkml:brushProperty name="width" value="0.2" units="cm"/>
      <inkml:brushProperty name="height" value="0.2" units="cm"/>
      <inkml:brushProperty name="color" value="#FFFFFF"/>
    </inkml:brush>
  </inkml:definitions>
  <inkml:trace contextRef="#ctx0" brushRef="#br0">0 1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6:06.283"/>
    </inkml:context>
    <inkml:brush xml:id="br0">
      <inkml:brushProperty name="width" value="0.2" units="cm"/>
      <inkml:brushProperty name="height" value="0.2" units="cm"/>
      <inkml:brushProperty name="color" value="#FFFFFF"/>
    </inkml:brush>
  </inkml:definitions>
  <inkml:trace contextRef="#ctx0" brushRef="#br0">0 1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15.683"/>
    </inkml:context>
    <inkml:brush xml:id="br0">
      <inkml:brushProperty name="width" value="0.2" units="cm"/>
      <inkml:brushProperty name="height" value="0.2" units="cm"/>
      <inkml:brushProperty name="color" value="#FFFFFF"/>
    </inkml:brush>
  </inkml:definitions>
  <inkml:trace contextRef="#ctx0" brushRef="#br0">1 0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4:17.961"/>
    </inkml:context>
    <inkml:brush xml:id="br0">
      <inkml:brushProperty name="width" value="0.2" units="cm"/>
      <inkml:brushProperty name="height" value="0.2" units="cm"/>
      <inkml:brushProperty name="color" value="#FFFFFF"/>
    </inkml:brush>
  </inkml:definitions>
  <inkml:trace contextRef="#ctx0" brushRef="#br0">0 1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17:26:11.175"/>
    </inkml:context>
    <inkml:brush xml:id="br0">
      <inkml:brushProperty name="width" value="0.2" units="cm"/>
      <inkml:brushProperty name="height" value="0.2" units="cm"/>
      <inkml:brushProperty name="color" value="#FFFFFF"/>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BCF22-2D75-4779-9C8B-6270AA3FA919}" type="datetimeFigureOut">
              <a:rPr lang="en-US" smtClean="0"/>
              <a:t>5/10/2026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B8AC8-E212-48B2-9917-7448FC83DD17}" type="slidenum">
              <a:rPr lang="en-US" smtClean="0"/>
              <a:t>‹#›</a:t>
            </a:fld>
            <a:endParaRPr lang="en-US"/>
          </a:p>
        </p:txBody>
      </p:sp>
    </p:spTree>
    <p:extLst>
      <p:ext uri="{BB962C8B-B14F-4D97-AF65-F5344CB8AC3E}">
        <p14:creationId xmlns:p14="http://schemas.microsoft.com/office/powerpoint/2010/main" val="178659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a:solidFill>
                  <a:schemeClr val="tx1"/>
                </a:solidFill>
                <a:effectLst/>
                <a:latin typeface="+mn-lt"/>
                <a:ea typeface="+mn-ea"/>
                <a:cs typeface="+mn-cs"/>
              </a:rPr>
              <a:t>"Good morning.</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One simple question — how do we know if dry fish is good quality in Sri Lanka?</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One person looks at it. And decides. No standard. No tool. No record.</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Nobody knows if the fish is fully dried or still wet inside. They guess. And that guess costs them money when the batch is rejected at market.</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Contamination like mould and insect eggs — by the time a human eye sees it, the damage is already done.</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Not a single AI model exists trained specifically for Sri Lankan dry fish.</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That is what my component solves."</a:t>
            </a:r>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21</a:t>
            </a:fld>
            <a:endParaRPr lang="en-US"/>
          </a:p>
        </p:txBody>
      </p:sp>
    </p:spTree>
    <p:extLst>
      <p:ext uri="{BB962C8B-B14F-4D97-AF65-F5344CB8AC3E}">
        <p14:creationId xmlns:p14="http://schemas.microsoft.com/office/powerpoint/2010/main" val="50202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a:solidFill>
                  <a:schemeClr val="tx1"/>
                </a:solidFill>
                <a:effectLst/>
                <a:latin typeface="+mn-lt"/>
                <a:ea typeface="+mn-ea"/>
                <a:cs typeface="+mn-cs"/>
              </a:rPr>
              <a:t>"My objective — build an AI computer vision module that automatically grades dry fish, tracks drying status, and detects contamination using a self-learning CNN model inside our controlled chamber.</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Six sub objectives: Build the dataset. Train the model. Implement dual camera. Build the Verification Station. Create the self-learning loop. Connect to the platform."</a:t>
            </a:r>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22</a:t>
            </a:fld>
            <a:endParaRPr lang="en-US"/>
          </a:p>
        </p:txBody>
      </p:sp>
    </p:spTree>
    <p:extLst>
      <p:ext uri="{BB962C8B-B14F-4D97-AF65-F5344CB8AC3E}">
        <p14:creationId xmlns:p14="http://schemas.microsoft.com/office/powerpoint/2010/main" val="2905872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a:solidFill>
                  <a:schemeClr val="tx1"/>
                </a:solidFill>
                <a:effectLst/>
                <a:latin typeface="+mn-lt"/>
                <a:ea typeface="+mn-ea"/>
                <a:cs typeface="+mn-cs"/>
              </a:rPr>
              <a:t>"Four steps.</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Step one — Data Acquisition.</a:t>
            </a:r>
            <a:r>
              <a:rPr lang="en-GB" sz="1200" b="0" i="0" kern="1200">
                <a:solidFill>
                  <a:schemeClr val="tx1"/>
                </a:solidFill>
                <a:effectLst/>
                <a:latin typeface="+mn-lt"/>
                <a:ea typeface="+mn-ea"/>
                <a:cs typeface="+mn-cs"/>
              </a:rPr>
              <a:t> ESP32-CAM captures images automatically at regular intervals throughout the full drying cycle under standardised LED lighting inside the chamber. Controlled lighting eliminates the number one reason food AI systems fail in real conditions.*</a:t>
            </a:r>
          </a:p>
          <a:p>
            <a:r>
              <a:rPr lang="en-GB" sz="1200" b="0" i="1" kern="1200">
                <a:solidFill>
                  <a:schemeClr val="tx1"/>
                </a:solidFill>
                <a:effectLst/>
                <a:latin typeface="+mn-lt"/>
                <a:ea typeface="+mn-ea"/>
                <a:cs typeface="+mn-cs"/>
              </a:rPr>
              <a:t>Step two — Preprocessing and Classification.</a:t>
            </a:r>
            <a:r>
              <a:rPr lang="en-GB" sz="1200" b="0" i="0" kern="1200">
                <a:solidFill>
                  <a:schemeClr val="tx1"/>
                </a:solidFill>
                <a:effectLst/>
                <a:latin typeface="+mn-lt"/>
                <a:ea typeface="+mn-ea"/>
                <a:cs typeface="+mn-cs"/>
              </a:rPr>
              <a:t> Every image goes through OpenCV first — the preparation kitchen before the chef. It resizes, normalises, and converts colour space so every image entering the model is perfectly consistent.* Then it enters our CNN — MobileNetV2, TensorFlow and </a:t>
            </a:r>
            <a:r>
              <a:rPr lang="en-GB" sz="1200" b="0" i="0" kern="1200" err="1">
                <a:solidFill>
                  <a:schemeClr val="tx1"/>
                </a:solidFill>
                <a:effectLst/>
                <a:latin typeface="+mn-lt"/>
                <a:ea typeface="+mn-ea"/>
                <a:cs typeface="+mn-cs"/>
              </a:rPr>
              <a:t>Keras</a:t>
            </a:r>
            <a:r>
              <a:rPr lang="en-GB" sz="1200" b="0" i="0" kern="1200">
                <a:solidFill>
                  <a:schemeClr val="tx1"/>
                </a:solidFill>
                <a:effectLst/>
                <a:latin typeface="+mn-lt"/>
                <a:ea typeface="+mn-ea"/>
                <a:cs typeface="+mn-cs"/>
              </a:rPr>
              <a:t>.* The model does three things simultaneously.* One — drying status. By analysing surface colour, texture and moisture appearance across captures, it tells us — wet, partially dried, or fully dried — live, at every interval.* Two — quality grade. Grade A, B, or C.* Three — defect detection. Mould, discolouration, uneven drying, insect signs.* All under 10 seconds.*</a:t>
            </a:r>
          </a:p>
          <a:p>
            <a:r>
              <a:rPr lang="en-GB" sz="1200" b="0" i="1" kern="1200">
                <a:solidFill>
                  <a:schemeClr val="tx1"/>
                </a:solidFill>
                <a:effectLst/>
                <a:latin typeface="+mn-lt"/>
                <a:ea typeface="+mn-ea"/>
                <a:cs typeface="+mn-cs"/>
              </a:rPr>
              <a:t>Step three — Verification Station.</a:t>
            </a:r>
            <a:r>
              <a:rPr lang="en-GB" sz="1200" b="0" i="0" kern="1200">
                <a:solidFill>
                  <a:schemeClr val="tx1"/>
                </a:solidFill>
                <a:effectLst/>
                <a:latin typeface="+mn-lt"/>
                <a:ea typeface="+mn-ea"/>
                <a:cs typeface="+mn-cs"/>
              </a:rPr>
              <a:t> High confidence — auto accepted.* Low confidence — goes to our </a:t>
            </a:r>
            <a:r>
              <a:rPr lang="en-GB" sz="1200" b="0" i="0" kern="1200" err="1">
                <a:solidFill>
                  <a:schemeClr val="tx1"/>
                </a:solidFill>
                <a:effectLst/>
                <a:latin typeface="+mn-lt"/>
                <a:ea typeface="+mn-ea"/>
                <a:cs typeface="+mn-cs"/>
              </a:rPr>
              <a:t>Next.js</a:t>
            </a:r>
            <a:r>
              <a:rPr lang="en-GB" sz="1200" b="0" i="0" kern="1200">
                <a:solidFill>
                  <a:schemeClr val="tx1"/>
                </a:solidFill>
                <a:effectLst/>
                <a:latin typeface="+mn-lt"/>
                <a:ea typeface="+mn-ea"/>
                <a:cs typeface="+mn-cs"/>
              </a:rPr>
              <a:t> Verification Station. Domain professional reviews, corrects, submits.*</a:t>
            </a:r>
          </a:p>
          <a:p>
            <a:r>
              <a:rPr lang="en-GB" sz="1200" b="0" i="1" kern="1200">
                <a:solidFill>
                  <a:schemeClr val="tx1"/>
                </a:solidFill>
                <a:effectLst/>
                <a:latin typeface="+mn-lt"/>
                <a:ea typeface="+mn-ea"/>
                <a:cs typeface="+mn-cs"/>
              </a:rPr>
              <a:t>Step four — Retraining Pipeline.</a:t>
            </a:r>
            <a:r>
              <a:rPr lang="en-GB" sz="1200" b="0" i="0" kern="1200">
                <a:solidFill>
                  <a:schemeClr val="tx1"/>
                </a:solidFill>
                <a:effectLst/>
                <a:latin typeface="+mn-lt"/>
                <a:ea typeface="+mn-ea"/>
                <a:cs typeface="+mn-cs"/>
              </a:rPr>
              <a:t> Every correction retrains the model. It improves every cycle. Referral rate drops — that is our measurable proof."*</a:t>
            </a:r>
          </a:p>
          <a:p>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23</a:t>
            </a:fld>
            <a:endParaRPr lang="en-US"/>
          </a:p>
        </p:txBody>
      </p:sp>
    </p:spTree>
    <p:extLst>
      <p:ext uri="{BB962C8B-B14F-4D97-AF65-F5344CB8AC3E}">
        <p14:creationId xmlns:p14="http://schemas.microsoft.com/office/powerpoint/2010/main" val="396284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a:solidFill>
                  <a:schemeClr val="tx1"/>
                </a:solidFill>
                <a:effectLst/>
                <a:latin typeface="+mn-lt"/>
                <a:ea typeface="+mn-ea"/>
                <a:cs typeface="+mn-cs"/>
              </a:rPr>
              <a:t>"Two inputs — camera images and sensor data — through the REST API.</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Four stages — OpenCV preprocessing, Feature Extraction, Algorithm, Output.</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Three outputs — drying status, quality grade, defect flags.</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High confidence to dashboard. Low confidence to Verification Station.</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Drying status feeds Vivipem's prediction engine for more accurate completion time.</a:t>
            </a:r>
            <a:r>
              <a:rPr lang="en-GB" sz="1200" b="0" i="0" kern="1200">
                <a:solidFill>
                  <a:schemeClr val="tx1"/>
                </a:solidFill>
                <a:effectLst/>
                <a:latin typeface="+mn-lt"/>
                <a:ea typeface="+mn-ea"/>
                <a:cs typeface="+mn-cs"/>
              </a:rPr>
              <a:t> </a:t>
            </a:r>
            <a:r>
              <a:rPr lang="en-GB" sz="1200" b="0" i="1" kern="1200">
                <a:solidFill>
                  <a:schemeClr val="tx1"/>
                </a:solidFill>
                <a:effectLst/>
                <a:latin typeface="+mn-lt"/>
                <a:ea typeface="+mn-ea"/>
                <a:cs typeface="+mn-cs"/>
              </a:rPr>
              <a:t>Grade and defects store permanently in Peshala's traceability record.</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My module feeds the entire platform."</a:t>
            </a:r>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24</a:t>
            </a:fld>
            <a:endParaRPr lang="en-US"/>
          </a:p>
        </p:txBody>
      </p:sp>
    </p:spTree>
    <p:extLst>
      <p:ext uri="{BB962C8B-B14F-4D97-AF65-F5344CB8AC3E}">
        <p14:creationId xmlns:p14="http://schemas.microsoft.com/office/powerpoint/2010/main" val="4072390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a:solidFill>
                  <a:schemeClr val="tx1"/>
                </a:solidFill>
                <a:effectLst/>
                <a:latin typeface="+mn-lt"/>
                <a:ea typeface="+mn-ea"/>
                <a:cs typeface="+mn-cs"/>
              </a:rPr>
              <a:t>"Finally — what I will deliver as evidence.</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First — a fully labelled dry fish image dataset covering Grade A, B, C, drying status stages, and all defect categories.</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Second — OpenCV preprocessing pipeline — tested and documented.</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Third — trained CNN model with evaluation results, F1-score, accuracy, and confusion matrix.</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Fourth — drying status detection working across periodic captures — wet, partial, fully dried.</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Fifth — </a:t>
            </a:r>
            <a:r>
              <a:rPr lang="en-GB" sz="1200" b="0" i="1" kern="1200" err="1">
                <a:solidFill>
                  <a:schemeClr val="tx1"/>
                </a:solidFill>
                <a:effectLst/>
                <a:latin typeface="+mn-lt"/>
                <a:ea typeface="+mn-ea"/>
                <a:cs typeface="+mn-cs"/>
              </a:rPr>
              <a:t>Next.js</a:t>
            </a:r>
            <a:r>
              <a:rPr lang="en-GB" sz="1200" b="0" i="1" kern="1200">
                <a:solidFill>
                  <a:schemeClr val="tx1"/>
                </a:solidFill>
                <a:effectLst/>
                <a:latin typeface="+mn-lt"/>
                <a:ea typeface="+mn-ea"/>
                <a:cs typeface="+mn-cs"/>
              </a:rPr>
              <a:t> Verification Station live with professional correction and full audit log.</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Sixth — self-learning retraining pipeline with measurable referral rate decline across cycles.</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And seventh — </a:t>
            </a:r>
            <a:r>
              <a:rPr lang="en-GB" sz="1200" b="0" i="1" kern="1200" err="1">
                <a:solidFill>
                  <a:schemeClr val="tx1"/>
                </a:solidFill>
                <a:effectLst/>
                <a:latin typeface="+mn-lt"/>
                <a:ea typeface="+mn-ea"/>
                <a:cs typeface="+mn-cs"/>
              </a:rPr>
              <a:t>FastAPI</a:t>
            </a:r>
            <a:r>
              <a:rPr lang="en-GB" sz="1200" b="0" i="1" kern="1200">
                <a:solidFill>
                  <a:schemeClr val="tx1"/>
                </a:solidFill>
                <a:effectLst/>
                <a:latin typeface="+mn-lt"/>
                <a:ea typeface="+mn-ea"/>
                <a:cs typeface="+mn-cs"/>
              </a:rPr>
              <a:t> inference service fully integrated with the Flutter mobile dashboard.</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Every deliverable is documented, tested, and connected to the platform."</a:t>
            </a:r>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C0B8AC8-E212-48B2-9917-7448FC83DD17}" type="slidenum">
              <a:rPr lang="en-US" smtClean="0"/>
              <a:t>25</a:t>
            </a:fld>
            <a:endParaRPr lang="en-US"/>
          </a:p>
        </p:txBody>
      </p:sp>
    </p:spTree>
    <p:extLst>
      <p:ext uri="{BB962C8B-B14F-4D97-AF65-F5344CB8AC3E}">
        <p14:creationId xmlns:p14="http://schemas.microsoft.com/office/powerpoint/2010/main" val="283786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1200">
                <a:solidFill>
                  <a:schemeClr val="tx1"/>
                </a:solidFill>
                <a:effectLst/>
                <a:latin typeface="+mn-lt"/>
                <a:ea typeface="+mn-ea"/>
                <a:cs typeface="+mn-cs"/>
              </a:rPr>
              <a:t>"I am building the eyes of this platform — an AI that watches Sri Lankan dry fish, tracks when it is ready, grades its quality, and detects contamination — automatically, objectively, and smarter every day.</a:t>
            </a:r>
            <a:endParaRPr lang="en-GB" sz="1200" b="0" i="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Thank you."</a:t>
            </a:r>
            <a:endParaRPr lang="en-GB" sz="1200" b="0" i="0" kern="1200">
              <a:solidFill>
                <a:schemeClr val="tx1"/>
              </a:solidFill>
              <a:effectLst/>
              <a:latin typeface="+mn-lt"/>
              <a:ea typeface="+mn-ea"/>
              <a:cs typeface="+mn-cs"/>
            </a:endParaRPr>
          </a:p>
          <a:p>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26</a:t>
            </a:fld>
            <a:endParaRPr lang="en-US"/>
          </a:p>
        </p:txBody>
      </p:sp>
    </p:spTree>
    <p:extLst>
      <p:ext uri="{BB962C8B-B14F-4D97-AF65-F5344CB8AC3E}">
        <p14:creationId xmlns:p14="http://schemas.microsoft.com/office/powerpoint/2010/main" val="407102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oject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762000"/>
            <a:ext cx="10363200" cy="1470025"/>
          </a:xfrm>
        </p:spPr>
        <p:txBody>
          <a:bodyPr/>
          <a:lstStyle>
            <a:lvl1pPr>
              <a:defRPr/>
            </a:lvl1pPr>
          </a:lstStyle>
          <a:p>
            <a:r>
              <a:rPr lang="en-US"/>
              <a:t>Add the Project Title</a:t>
            </a:r>
          </a:p>
        </p:txBody>
      </p:sp>
      <p:sp>
        <p:nvSpPr>
          <p:cNvPr id="3" name="Subtitle 2"/>
          <p:cNvSpPr>
            <a:spLocks noGrp="1"/>
          </p:cNvSpPr>
          <p:nvPr>
            <p:ph type="subTitle" idx="1" hasCustomPrompt="1"/>
          </p:nvPr>
        </p:nvSpPr>
        <p:spPr>
          <a:xfrm>
            <a:off x="1828800" y="25146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Project ID</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85644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244708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dividua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18889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al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23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a:t>Section Title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Sub-Titles</a:t>
            </a:r>
          </a:p>
        </p:txBody>
      </p:sp>
      <p:sp>
        <p:nvSpPr>
          <p:cNvPr id="19" name="Rectangle 18">
            <a:extLst>
              <a:ext uri="{FF2B5EF4-FFF2-40B4-BE49-F238E27FC236}">
                <a16:creationId xmlns:a16="http://schemas.microsoft.com/office/drawing/2014/main" id="{77C29E58-4878-471A-A8CF-FA8607A4052E}"/>
              </a:ext>
            </a:extLst>
          </p:cNvPr>
          <p:cNvSpPr/>
          <p:nvPr userDrawn="1"/>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ITXXXXXXXX</a:t>
            </a:r>
            <a:r>
              <a:rPr lang="en-US" sz="1800">
                <a:solidFill>
                  <a:schemeClr val="tx1"/>
                </a:solidFill>
              </a:rPr>
              <a:t>   |   &lt;</a:t>
            </a:r>
            <a:r>
              <a:rPr lang="en-US" sz="1800" b="1">
                <a:solidFill>
                  <a:schemeClr val="tx1"/>
                </a:solidFill>
              </a:rPr>
              <a:t>&lt;Student Name&gt;&gt;   </a:t>
            </a:r>
            <a:r>
              <a:rPr lang="en-US" sz="1800">
                <a:solidFill>
                  <a:schemeClr val="tx1"/>
                </a:solidFill>
              </a:rPr>
              <a:t>|   </a:t>
            </a:r>
            <a:r>
              <a:rPr lang="en-US" sz="1800" b="0">
                <a:solidFill>
                  <a:schemeClr val="tx1"/>
                </a:solidFill>
              </a:rPr>
              <a:t>&lt;&lt;Project ID&gt;&gt;</a:t>
            </a:r>
          </a:p>
        </p:txBody>
      </p:sp>
    </p:spTree>
    <p:extLst>
      <p:ext uri="{BB962C8B-B14F-4D97-AF65-F5344CB8AC3E}">
        <p14:creationId xmlns:p14="http://schemas.microsoft.com/office/powerpoint/2010/main" val="3293331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tudent Information 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a:t>Student IT Number | Student Name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Student’s Specialization</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200859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35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7086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508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Slide Number Placeholder 5">
            <a:extLst>
              <a:ext uri="{FF2B5EF4-FFF2-40B4-BE49-F238E27FC236}">
                <a16:creationId xmlns:a16="http://schemas.microsoft.com/office/drawing/2014/main" id="{A75490AD-C6C9-4021-8C34-1F6444AB48BF}"/>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a:p>
        </p:txBody>
      </p:sp>
    </p:spTree>
    <p:extLst>
      <p:ext uri="{BB962C8B-B14F-4D97-AF65-F5344CB8AC3E}">
        <p14:creationId xmlns:p14="http://schemas.microsoft.com/office/powerpoint/2010/main" val="33522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二等辺三角形 11"/>
          <p:cNvSpPr/>
          <p:nvPr userDrawn="1"/>
        </p:nvSpPr>
        <p:spPr>
          <a:xfrm>
            <a:off x="0" y="6406010"/>
            <a:ext cx="12192000" cy="452885"/>
          </a:xfrm>
          <a:prstGeom prst="triangle">
            <a:avLst>
              <a:gd name="adj" fmla="val 85448"/>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55743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75240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612078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31085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304800"/>
            <a:ext cx="11684000" cy="7921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143000"/>
            <a:ext cx="11684000" cy="5181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C064364F-1F37-4C7B-B31F-2D4F671B2CB9}"/>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a:p>
        </p:txBody>
      </p:sp>
      <p:pic>
        <p:nvPicPr>
          <p:cNvPr id="7" name="Picture 6" descr="A picture containing photo, table, person, monitor&#10;&#10;Description automatically generated">
            <a:extLst>
              <a:ext uri="{FF2B5EF4-FFF2-40B4-BE49-F238E27FC236}">
                <a16:creationId xmlns:a16="http://schemas.microsoft.com/office/drawing/2014/main" id="{0503738D-67F6-4FC8-88E8-C0D768AD3312}"/>
              </a:ext>
            </a:extLst>
          </p:cNvPr>
          <p:cNvPicPr>
            <a:picLocks noChangeAspect="1"/>
          </p:cNvPicPr>
          <p:nvPr userDrawn="1"/>
        </p:nvPicPr>
        <p:blipFill rotWithShape="1">
          <a:blip r:embed="rId16"/>
          <a:srcRect t="90286" r="71976"/>
          <a:stretch/>
        </p:blipFill>
        <p:spPr>
          <a:xfrm>
            <a:off x="0" y="6373302"/>
            <a:ext cx="2514600" cy="490308"/>
          </a:xfrm>
          <a:prstGeom prst="rect">
            <a:avLst/>
          </a:prstGeom>
        </p:spPr>
      </p:pic>
      <p:sp>
        <p:nvSpPr>
          <p:cNvPr id="4" name="TextBox 3">
            <a:extLst>
              <a:ext uri="{FF2B5EF4-FFF2-40B4-BE49-F238E27FC236}">
                <a16:creationId xmlns:a16="http://schemas.microsoft.com/office/drawing/2014/main" id="{A16EC11E-4ADA-413C-92B1-C0871F068AF1}"/>
              </a:ext>
            </a:extLst>
          </p:cNvPr>
          <p:cNvSpPr txBox="1"/>
          <p:nvPr userDrawn="1"/>
        </p:nvSpPr>
        <p:spPr>
          <a:xfrm>
            <a:off x="10287000" y="6536937"/>
            <a:ext cx="1066800" cy="276999"/>
          </a:xfrm>
          <a:prstGeom prst="rect">
            <a:avLst/>
          </a:prstGeom>
          <a:noFill/>
        </p:spPr>
        <p:txBody>
          <a:bodyPr wrap="square" rtlCol="0">
            <a:spAutoFit/>
          </a:bodyPr>
          <a:lstStyle/>
          <a:p>
            <a:fld id="{98C4007C-554A-4B16-A31C-089CB53EF86F}" type="datetime1">
              <a:rPr lang="en-US" sz="1200" b="1" smtClean="0"/>
              <a:t>5/10/2026</a:t>
            </a:fld>
            <a:endParaRPr lang="en-US" sz="1200" b="1"/>
          </a:p>
        </p:txBody>
      </p:sp>
    </p:spTree>
    <p:extLst>
      <p:ext uri="{BB962C8B-B14F-4D97-AF65-F5344CB8AC3E}">
        <p14:creationId xmlns:p14="http://schemas.microsoft.com/office/powerpoint/2010/main" val="413745356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50" r:id="rId3"/>
    <p:sldLayoutId id="2147483662" r:id="rId4"/>
    <p:sldLayoutId id="2147483651" r:id="rId5"/>
    <p:sldLayoutId id="2147483660"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p:txStyles>
    <p:title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customXml" Target="../ink/ink1.xml"/><Relationship Id="rId5" Type="http://schemas.openxmlformats.org/officeDocument/2006/relationships/image" Target="../media/image3.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customXml" Target="../ink/ink6.xml"/><Relationship Id="rId18" Type="http://schemas.openxmlformats.org/officeDocument/2006/relationships/customXml" Target="../ink/ink11.xml"/><Relationship Id="rId3" Type="http://schemas.openxmlformats.org/officeDocument/2006/relationships/customXml" Target="../ink/ink2.xml"/><Relationship Id="rId21" Type="http://schemas.openxmlformats.org/officeDocument/2006/relationships/customXml" Target="../ink/ink14.xml"/><Relationship Id="rId7" Type="http://schemas.openxmlformats.org/officeDocument/2006/relationships/customXml" Target="../ink/ink3.xml"/><Relationship Id="rId12" Type="http://schemas.openxmlformats.org/officeDocument/2006/relationships/image" Target="../media/image28.png"/><Relationship Id="rId17" Type="http://schemas.openxmlformats.org/officeDocument/2006/relationships/customXml" Target="../ink/ink10.xml"/><Relationship Id="rId2" Type="http://schemas.openxmlformats.org/officeDocument/2006/relationships/notesSlide" Target="../notesSlides/notesSlide3.xml"/><Relationship Id="rId16" Type="http://schemas.openxmlformats.org/officeDocument/2006/relationships/customXml" Target="../ink/ink9.xml"/><Relationship Id="rId20" Type="http://schemas.openxmlformats.org/officeDocument/2006/relationships/customXml" Target="../ink/ink13.xml"/><Relationship Id="rId1" Type="http://schemas.openxmlformats.org/officeDocument/2006/relationships/slideLayout" Target="../slideLayouts/slideLayout6.xml"/><Relationship Id="rId6" Type="http://schemas.openxmlformats.org/officeDocument/2006/relationships/image" Target="../media/image25.png"/><Relationship Id="rId11" Type="http://schemas.openxmlformats.org/officeDocument/2006/relationships/customXml" Target="../ink/ink5.xml"/><Relationship Id="rId5" Type="http://schemas.openxmlformats.org/officeDocument/2006/relationships/image" Target="../media/image3.png"/><Relationship Id="rId15" Type="http://schemas.openxmlformats.org/officeDocument/2006/relationships/customXml" Target="../ink/ink8.xml"/><Relationship Id="rId10" Type="http://schemas.openxmlformats.org/officeDocument/2006/relationships/image" Target="../media/image27.png"/><Relationship Id="rId19" Type="http://schemas.openxmlformats.org/officeDocument/2006/relationships/customXml" Target="../ink/ink12.xml"/><Relationship Id="rId4" Type="http://schemas.openxmlformats.org/officeDocument/2006/relationships/image" Target="../media/image24.png"/><Relationship Id="rId9" Type="http://schemas.openxmlformats.org/officeDocument/2006/relationships/customXml" Target="../ink/ink4.xml"/><Relationship Id="rId14" Type="http://schemas.openxmlformats.org/officeDocument/2006/relationships/customXml" Target="../ink/ink7.xml"/><Relationship Id="rId22" Type="http://schemas.openxmlformats.org/officeDocument/2006/relationships/customXml" Target="../ink/ink1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ai.googleblog.com/2018/04/mobilenetv2-next-generation-of-on.html"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s://www.tensorflow.org/tutorials/images/transfer_learning" TargetMode="External"/><Relationship Id="rId4" Type="http://schemas.openxmlformats.org/officeDocument/2006/relationships/hyperlink" Target="https://opencv.or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621D571-4441-1BD4-F6C2-0F3FB60A7FF5}"/>
              </a:ext>
            </a:extLst>
          </p:cNvPr>
          <p:cNvPicPr>
            <a:picLocks noChangeAspect="1"/>
          </p:cNvPicPr>
          <p:nvPr/>
        </p:nvPicPr>
        <p:blipFill>
          <a:blip r:embed="rId2"/>
          <a:stretch>
            <a:fillRect/>
          </a:stretch>
        </p:blipFill>
        <p:spPr>
          <a:xfrm>
            <a:off x="10418" y="0"/>
            <a:ext cx="7380982" cy="6292700"/>
          </a:xfrm>
          <a:prstGeom prst="rect">
            <a:avLst/>
          </a:prstGeom>
        </p:spPr>
      </p:pic>
      <p:sp>
        <p:nvSpPr>
          <p:cNvPr id="3" name="Subtitle 2">
            <a:extLst>
              <a:ext uri="{FF2B5EF4-FFF2-40B4-BE49-F238E27FC236}">
                <a16:creationId xmlns:a16="http://schemas.microsoft.com/office/drawing/2014/main" id="{82D5A9AC-835B-6C6C-5086-297B213B4CAF}"/>
              </a:ext>
            </a:extLst>
          </p:cNvPr>
          <p:cNvSpPr>
            <a:spLocks noGrp="1"/>
          </p:cNvSpPr>
          <p:nvPr>
            <p:ph type="subTitle" idx="1"/>
          </p:nvPr>
        </p:nvSpPr>
        <p:spPr>
          <a:xfrm>
            <a:off x="7924800" y="4724400"/>
            <a:ext cx="3657600" cy="571500"/>
          </a:xfrm>
        </p:spPr>
        <p:txBody>
          <a:bodyPr>
            <a:normAutofit fontScale="77500" lnSpcReduction="20000"/>
          </a:bodyPr>
          <a:lstStyle/>
          <a:p>
            <a:r>
              <a:rPr lang="en-US" b="1"/>
              <a:t>Project ID : RP-026-079</a:t>
            </a:r>
            <a:endParaRPr lang="en-US"/>
          </a:p>
        </p:txBody>
      </p:sp>
      <p:sp>
        <p:nvSpPr>
          <p:cNvPr id="6" name="TextBox 5">
            <a:extLst>
              <a:ext uri="{FF2B5EF4-FFF2-40B4-BE49-F238E27FC236}">
                <a16:creationId xmlns:a16="http://schemas.microsoft.com/office/drawing/2014/main" id="{584D7042-5AF7-254D-AC1A-BEAACD50E03C}"/>
              </a:ext>
            </a:extLst>
          </p:cNvPr>
          <p:cNvSpPr txBox="1"/>
          <p:nvPr/>
        </p:nvSpPr>
        <p:spPr>
          <a:xfrm>
            <a:off x="7484656" y="2397948"/>
            <a:ext cx="4724400" cy="2062103"/>
          </a:xfrm>
          <a:prstGeom prst="rect">
            <a:avLst/>
          </a:prstGeom>
          <a:noFill/>
        </p:spPr>
        <p:txBody>
          <a:bodyPr wrap="square">
            <a:spAutoFit/>
          </a:bodyPr>
          <a:lstStyle/>
          <a:p>
            <a:pPr algn="ctr"/>
            <a:r>
              <a:rPr lang="en-US" sz="3200" i="0">
                <a:effectLst/>
              </a:rPr>
              <a:t>A Smart IoT-Driven Digital Platform for Sustainable Dry Fish Processing in Sri Lanka</a:t>
            </a:r>
            <a:endParaRPr lang="en-US" sz="3200"/>
          </a:p>
        </p:txBody>
      </p:sp>
      <p:sp>
        <p:nvSpPr>
          <p:cNvPr id="2" name="Rectangle 1">
            <a:extLst>
              <a:ext uri="{FF2B5EF4-FFF2-40B4-BE49-F238E27FC236}">
                <a16:creationId xmlns:a16="http://schemas.microsoft.com/office/drawing/2014/main" id="{A96B22B7-199A-85B3-AFE3-7863FFB41C33}"/>
              </a:ext>
            </a:extLst>
          </p:cNvPr>
          <p:cNvSpPr/>
          <p:nvPr/>
        </p:nvSpPr>
        <p:spPr>
          <a:xfrm>
            <a:off x="6413385" y="0"/>
            <a:ext cx="383435" cy="60038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9508459-B821-CF87-F794-E2D63C94CB5E}"/>
              </a:ext>
            </a:extLst>
          </p:cNvPr>
          <p:cNvSpPr/>
          <p:nvPr/>
        </p:nvSpPr>
        <p:spPr>
          <a:xfrm>
            <a:off x="6797638" y="0"/>
            <a:ext cx="321619" cy="62927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73769B-C211-141B-2BED-C88D6CED2DDF}"/>
              </a:ext>
            </a:extLst>
          </p:cNvPr>
          <p:cNvSpPr/>
          <p:nvPr/>
        </p:nvSpPr>
        <p:spPr>
          <a:xfrm rot="5400000">
            <a:off x="9322799" y="3435746"/>
            <a:ext cx="377603" cy="53363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B83971C-F571-2DF5-4F00-1BA8B0AB9BFD}"/>
              </a:ext>
            </a:extLst>
          </p:cNvPr>
          <p:cNvPicPr>
            <a:picLocks noChangeAspect="1"/>
          </p:cNvPicPr>
          <p:nvPr/>
        </p:nvPicPr>
        <p:blipFill>
          <a:blip r:embed="rId3"/>
          <a:stretch>
            <a:fillRect/>
          </a:stretch>
        </p:blipFill>
        <p:spPr>
          <a:xfrm>
            <a:off x="8608606" y="188747"/>
            <a:ext cx="2476500" cy="2209201"/>
          </a:xfrm>
          <a:prstGeom prst="rect">
            <a:avLst/>
          </a:prstGeom>
        </p:spPr>
      </p:pic>
      <p:sp>
        <p:nvSpPr>
          <p:cNvPr id="15" name="Rectangle 14">
            <a:extLst>
              <a:ext uri="{FF2B5EF4-FFF2-40B4-BE49-F238E27FC236}">
                <a16:creationId xmlns:a16="http://schemas.microsoft.com/office/drawing/2014/main" id="{AA04FD6C-0FBF-7257-A9B6-108C87A93265}"/>
              </a:ext>
            </a:extLst>
          </p:cNvPr>
          <p:cNvSpPr/>
          <p:nvPr/>
        </p:nvSpPr>
        <p:spPr>
          <a:xfrm rot="16200000">
            <a:off x="3228039" y="2736307"/>
            <a:ext cx="321619" cy="67864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1518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F39D3D55-6403-2437-3328-69CBFB1AE8D9}"/>
              </a:ext>
            </a:extLst>
          </p:cNvPr>
          <p:cNvSpPr txBox="1"/>
          <p:nvPr/>
        </p:nvSpPr>
        <p:spPr>
          <a:xfrm>
            <a:off x="1205250" y="4552096"/>
            <a:ext cx="2667000" cy="646331"/>
          </a:xfrm>
          <a:prstGeom prst="rect">
            <a:avLst/>
          </a:prstGeom>
          <a:noFill/>
        </p:spPr>
        <p:txBody>
          <a:bodyPr wrap="square">
            <a:spAutoFit/>
          </a:bodyPr>
          <a:lstStyle/>
          <a:p>
            <a:pPr algn="ctr">
              <a:buNone/>
            </a:pPr>
            <a:r>
              <a:rPr lang="en-US" b="1"/>
              <a:t>Supervisor</a:t>
            </a:r>
            <a:r>
              <a:rPr lang="en-US"/>
              <a:t> </a:t>
            </a:r>
          </a:p>
          <a:p>
            <a:pPr algn="ctr">
              <a:buNone/>
            </a:pPr>
            <a:r>
              <a:rPr lang="en-US"/>
              <a:t>Ms. Jenny Krishara</a:t>
            </a:r>
          </a:p>
        </p:txBody>
      </p:sp>
      <p:sp>
        <p:nvSpPr>
          <p:cNvPr id="20" name="TextBox 19">
            <a:extLst>
              <a:ext uri="{FF2B5EF4-FFF2-40B4-BE49-F238E27FC236}">
                <a16:creationId xmlns:a16="http://schemas.microsoft.com/office/drawing/2014/main" id="{AF0BB002-BAF8-FF0B-5574-664E52515909}"/>
              </a:ext>
            </a:extLst>
          </p:cNvPr>
          <p:cNvSpPr txBox="1"/>
          <p:nvPr/>
        </p:nvSpPr>
        <p:spPr>
          <a:xfrm>
            <a:off x="4748550" y="4419600"/>
            <a:ext cx="2895600" cy="646331"/>
          </a:xfrm>
          <a:prstGeom prst="rect">
            <a:avLst/>
          </a:prstGeom>
          <a:noFill/>
        </p:spPr>
        <p:txBody>
          <a:bodyPr wrap="square" lIns="91440" tIns="45720" rIns="91440" bIns="45720" anchor="t">
            <a:spAutoFit/>
          </a:bodyPr>
          <a:lstStyle/>
          <a:p>
            <a:pPr algn="ctr">
              <a:buNone/>
            </a:pPr>
            <a:r>
              <a:rPr lang="en-US" b="1"/>
              <a:t>Co-Supervisor</a:t>
            </a:r>
            <a:r>
              <a:rPr lang="en-US"/>
              <a:t> </a:t>
            </a:r>
          </a:p>
          <a:p>
            <a:pPr algn="ctr"/>
            <a:r>
              <a:rPr lang="en-US"/>
              <a:t>Dr. Dinuka Wijendra</a:t>
            </a:r>
            <a:endParaRPr lang="en-US" err="1">
              <a:ea typeface="Cambria"/>
            </a:endParaRPr>
          </a:p>
        </p:txBody>
      </p:sp>
      <p:sp>
        <p:nvSpPr>
          <p:cNvPr id="3" name="Rectangle 2">
            <a:extLst>
              <a:ext uri="{FF2B5EF4-FFF2-40B4-BE49-F238E27FC236}">
                <a16:creationId xmlns:a16="http://schemas.microsoft.com/office/drawing/2014/main" id="{E4E14582-9EC8-3355-642B-DCBC2D92C49A}"/>
              </a:ext>
            </a:extLst>
          </p:cNvPr>
          <p:cNvSpPr/>
          <p:nvPr/>
        </p:nvSpPr>
        <p:spPr>
          <a:xfrm>
            <a:off x="-17721" y="-8756"/>
            <a:ext cx="10533322" cy="15733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C679006-AC31-B092-4EE1-9CC567DA8201}"/>
              </a:ext>
            </a:extLst>
          </p:cNvPr>
          <p:cNvPicPr>
            <a:picLocks noChangeAspect="1"/>
          </p:cNvPicPr>
          <p:nvPr/>
        </p:nvPicPr>
        <p:blipFill>
          <a:blip r:embed="rId2"/>
          <a:stretch>
            <a:fillRect/>
          </a:stretch>
        </p:blipFill>
        <p:spPr>
          <a:xfrm>
            <a:off x="1066800" y="212930"/>
            <a:ext cx="2901948" cy="1176630"/>
          </a:xfrm>
          <a:prstGeom prst="rect">
            <a:avLst/>
          </a:prstGeom>
        </p:spPr>
      </p:pic>
      <p:pic>
        <p:nvPicPr>
          <p:cNvPr id="6" name="Picture 5">
            <a:extLst>
              <a:ext uri="{FF2B5EF4-FFF2-40B4-BE49-F238E27FC236}">
                <a16:creationId xmlns:a16="http://schemas.microsoft.com/office/drawing/2014/main" id="{7109E026-8865-FD00-211C-B161A5DB35F6}"/>
              </a:ext>
            </a:extLst>
          </p:cNvPr>
          <p:cNvPicPr>
            <a:picLocks noChangeAspect="1"/>
          </p:cNvPicPr>
          <p:nvPr/>
        </p:nvPicPr>
        <p:blipFill>
          <a:blip r:embed="rId3" cstate="print">
            <a:extLst>
              <a:ext uri="{28A0092B-C50C-407E-A947-70E740481C1C}">
                <a14:useLocalDpi xmlns:a14="http://schemas.microsoft.com/office/drawing/2010/main" val="0"/>
              </a:ext>
            </a:extLst>
          </a:blip>
          <a:srcRect l="2209" t="6875" r="-2209" b="25023"/>
          <a:stretch>
            <a:fillRect/>
          </a:stretch>
        </p:blipFill>
        <p:spPr>
          <a:xfrm>
            <a:off x="1524000" y="2209800"/>
            <a:ext cx="2029500" cy="2075248"/>
          </a:xfrm>
          <a:prstGeom prst="ellipse">
            <a:avLst/>
          </a:prstGeom>
          <a:ln w="63500" cap="rnd">
            <a:solidFill>
              <a:schemeClr val="accent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4815269C-F16E-239E-7C32-27E761F63EFB}"/>
              </a:ext>
            </a:extLst>
          </p:cNvPr>
          <p:cNvPicPr>
            <a:picLocks noChangeAspect="1"/>
          </p:cNvPicPr>
          <p:nvPr/>
        </p:nvPicPr>
        <p:blipFill>
          <a:blip r:embed="rId4" cstate="print">
            <a:extLst>
              <a:ext uri="{28A0092B-C50C-407E-A947-70E740481C1C}">
                <a14:useLocalDpi xmlns:a14="http://schemas.microsoft.com/office/drawing/2010/main" val="0"/>
              </a:ext>
            </a:extLst>
          </a:blip>
          <a:srcRect l="1522" t="5005" r="-1522" b="26838"/>
          <a:stretch>
            <a:fillRect/>
          </a:stretch>
        </p:blipFill>
        <p:spPr>
          <a:xfrm>
            <a:off x="5181600" y="2209800"/>
            <a:ext cx="2029500" cy="2075248"/>
          </a:xfrm>
          <a:prstGeom prst="ellipse">
            <a:avLst/>
          </a:prstGeom>
          <a:ln w="63500" cap="rnd">
            <a:solidFill>
              <a:schemeClr val="accent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3BA514BB-C81F-4807-17EF-4190A2F74C10}"/>
              </a:ext>
            </a:extLst>
          </p:cNvPr>
          <p:cNvPicPr>
            <a:picLocks noChangeAspect="1"/>
          </p:cNvPicPr>
          <p:nvPr/>
        </p:nvPicPr>
        <p:blipFill>
          <a:blip r:embed="rId5" cstate="print">
            <a:extLst>
              <a:ext uri="{28A0092B-C50C-407E-A947-70E740481C1C}">
                <a14:useLocalDpi xmlns:a14="http://schemas.microsoft.com/office/drawing/2010/main" val="0"/>
              </a:ext>
            </a:extLst>
          </a:blip>
          <a:srcRect l="-6319" t="7365" r="6319" b="24333"/>
          <a:stretch>
            <a:fillRect/>
          </a:stretch>
        </p:blipFill>
        <p:spPr>
          <a:xfrm>
            <a:off x="8763000" y="2209800"/>
            <a:ext cx="2029500" cy="2075248"/>
          </a:xfrm>
          <a:prstGeom prst="ellipse">
            <a:avLst/>
          </a:prstGeom>
          <a:ln w="63500" cap="rnd">
            <a:solidFill>
              <a:schemeClr val="accent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a:extLst>
              <a:ext uri="{FF2B5EF4-FFF2-40B4-BE49-F238E27FC236}">
                <a16:creationId xmlns:a16="http://schemas.microsoft.com/office/drawing/2014/main" id="{7FECF491-9909-F9D1-0ABF-33CF993F2BBA}"/>
              </a:ext>
            </a:extLst>
          </p:cNvPr>
          <p:cNvSpPr txBox="1"/>
          <p:nvPr/>
        </p:nvSpPr>
        <p:spPr>
          <a:xfrm>
            <a:off x="8458200" y="4445000"/>
            <a:ext cx="2895600" cy="646331"/>
          </a:xfrm>
          <a:prstGeom prst="rect">
            <a:avLst/>
          </a:prstGeom>
          <a:noFill/>
        </p:spPr>
        <p:txBody>
          <a:bodyPr wrap="square" lIns="91440" tIns="45720" rIns="91440" bIns="45720" anchor="t">
            <a:spAutoFit/>
          </a:bodyPr>
          <a:lstStyle/>
          <a:p>
            <a:pPr algn="ctr">
              <a:buNone/>
            </a:pPr>
            <a:r>
              <a:rPr lang="en-US" b="1">
                <a:solidFill>
                  <a:srgbClr val="000000"/>
                </a:solidFill>
              </a:rPr>
              <a:t>External Supervisor</a:t>
            </a:r>
            <a:r>
              <a:rPr lang="en-US" b="1"/>
              <a:t> </a:t>
            </a:r>
          </a:p>
          <a:p>
            <a:pPr algn="ctr"/>
            <a:r>
              <a:rPr lang="en-US"/>
              <a:t>Mr. Dinuth Jayasekara</a:t>
            </a:r>
          </a:p>
        </p:txBody>
      </p:sp>
    </p:spTree>
    <p:extLst>
      <p:ext uri="{BB962C8B-B14F-4D97-AF65-F5344CB8AC3E}">
        <p14:creationId xmlns:p14="http://schemas.microsoft.com/office/powerpoint/2010/main" val="725102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23F76-835D-302F-C7F8-43643649FB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D80090-6B6A-59E6-4C18-E8EC6783658F}"/>
              </a:ext>
            </a:extLst>
          </p:cNvPr>
          <p:cNvSpPr txBox="1"/>
          <p:nvPr/>
        </p:nvSpPr>
        <p:spPr>
          <a:xfrm>
            <a:off x="778934" y="4352394"/>
            <a:ext cx="2286000" cy="923330"/>
          </a:xfrm>
          <a:prstGeom prst="rect">
            <a:avLst/>
          </a:prstGeom>
          <a:noFill/>
        </p:spPr>
        <p:txBody>
          <a:bodyPr wrap="square">
            <a:spAutoFit/>
          </a:bodyPr>
          <a:lstStyle/>
          <a:p>
            <a:pPr algn="ctr">
              <a:buNone/>
            </a:pPr>
            <a:r>
              <a:rPr lang="en-US" b="1">
                <a:solidFill>
                  <a:srgbClr val="000000"/>
                </a:solidFill>
              </a:rPr>
              <a:t>Team Leader</a:t>
            </a:r>
            <a:br>
              <a:rPr lang="en-US"/>
            </a:br>
            <a:r>
              <a:rPr lang="en-US"/>
              <a:t>VIVIPEM L B R V IT22639844</a:t>
            </a:r>
          </a:p>
        </p:txBody>
      </p:sp>
      <p:sp>
        <p:nvSpPr>
          <p:cNvPr id="5" name="TextBox 4">
            <a:extLst>
              <a:ext uri="{FF2B5EF4-FFF2-40B4-BE49-F238E27FC236}">
                <a16:creationId xmlns:a16="http://schemas.microsoft.com/office/drawing/2014/main" id="{8C0A8536-FBB6-3F88-7035-03AAE62A4D0B}"/>
              </a:ext>
            </a:extLst>
          </p:cNvPr>
          <p:cNvSpPr txBox="1"/>
          <p:nvPr/>
        </p:nvSpPr>
        <p:spPr>
          <a:xfrm>
            <a:off x="3333702" y="4490893"/>
            <a:ext cx="2743200" cy="646331"/>
          </a:xfrm>
          <a:prstGeom prst="rect">
            <a:avLst/>
          </a:prstGeom>
          <a:noFill/>
        </p:spPr>
        <p:txBody>
          <a:bodyPr wrap="square">
            <a:spAutoFit/>
          </a:bodyPr>
          <a:lstStyle/>
          <a:p>
            <a:pPr algn="ctr">
              <a:buNone/>
            </a:pPr>
            <a:r>
              <a:rPr lang="sv-SE"/>
              <a:t>GUNASEKARA D T C D P IT22127396</a:t>
            </a:r>
          </a:p>
        </p:txBody>
      </p:sp>
      <p:sp>
        <p:nvSpPr>
          <p:cNvPr id="7" name="TextBox 6">
            <a:extLst>
              <a:ext uri="{FF2B5EF4-FFF2-40B4-BE49-F238E27FC236}">
                <a16:creationId xmlns:a16="http://schemas.microsoft.com/office/drawing/2014/main" id="{17BF3259-14D1-915B-E33A-151886D729E3}"/>
              </a:ext>
            </a:extLst>
          </p:cNvPr>
          <p:cNvSpPr txBox="1"/>
          <p:nvPr/>
        </p:nvSpPr>
        <p:spPr>
          <a:xfrm>
            <a:off x="6034568" y="4490893"/>
            <a:ext cx="2971800" cy="646331"/>
          </a:xfrm>
          <a:prstGeom prst="rect">
            <a:avLst/>
          </a:prstGeom>
          <a:noFill/>
        </p:spPr>
        <p:txBody>
          <a:bodyPr wrap="square">
            <a:spAutoFit/>
          </a:bodyPr>
          <a:lstStyle/>
          <a:p>
            <a:pPr algn="ctr">
              <a:buNone/>
            </a:pPr>
            <a:r>
              <a:rPr lang="en-US"/>
              <a:t>PESHALA G A K J IT22554536</a:t>
            </a:r>
          </a:p>
        </p:txBody>
      </p:sp>
      <p:sp>
        <p:nvSpPr>
          <p:cNvPr id="10" name="TextBox 9">
            <a:extLst>
              <a:ext uri="{FF2B5EF4-FFF2-40B4-BE49-F238E27FC236}">
                <a16:creationId xmlns:a16="http://schemas.microsoft.com/office/drawing/2014/main" id="{A1BE4E72-334C-C902-2AFE-AD333A4AFAA5}"/>
              </a:ext>
            </a:extLst>
          </p:cNvPr>
          <p:cNvSpPr txBox="1"/>
          <p:nvPr/>
        </p:nvSpPr>
        <p:spPr>
          <a:xfrm>
            <a:off x="9006368" y="4490892"/>
            <a:ext cx="2667000" cy="646331"/>
          </a:xfrm>
          <a:prstGeom prst="rect">
            <a:avLst/>
          </a:prstGeom>
          <a:noFill/>
        </p:spPr>
        <p:txBody>
          <a:bodyPr wrap="square">
            <a:spAutoFit/>
          </a:bodyPr>
          <a:lstStyle/>
          <a:p>
            <a:pPr algn="ctr">
              <a:buNone/>
            </a:pPr>
            <a:r>
              <a:rPr lang="en-US"/>
              <a:t>SANJAYA E W M IT22189394</a:t>
            </a:r>
          </a:p>
        </p:txBody>
      </p:sp>
      <p:sp>
        <p:nvSpPr>
          <p:cNvPr id="2" name="Rectangle 1">
            <a:extLst>
              <a:ext uri="{FF2B5EF4-FFF2-40B4-BE49-F238E27FC236}">
                <a16:creationId xmlns:a16="http://schemas.microsoft.com/office/drawing/2014/main" id="{44EC450F-DD20-9489-8E09-8818E8222BE7}"/>
              </a:ext>
            </a:extLst>
          </p:cNvPr>
          <p:cNvSpPr/>
          <p:nvPr/>
        </p:nvSpPr>
        <p:spPr>
          <a:xfrm>
            <a:off x="-17721" y="-8756"/>
            <a:ext cx="10533322" cy="15733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7124C2E-464B-A79B-D578-787E35FEDC8D}"/>
              </a:ext>
            </a:extLst>
          </p:cNvPr>
          <p:cNvPicPr>
            <a:picLocks noChangeAspect="1"/>
          </p:cNvPicPr>
          <p:nvPr/>
        </p:nvPicPr>
        <p:blipFill>
          <a:blip r:embed="rId2"/>
          <a:stretch>
            <a:fillRect/>
          </a:stretch>
        </p:blipFill>
        <p:spPr>
          <a:xfrm>
            <a:off x="1066800" y="212930"/>
            <a:ext cx="2901948" cy="1176630"/>
          </a:xfrm>
          <a:prstGeom prst="rect">
            <a:avLst/>
          </a:prstGeom>
        </p:spPr>
      </p:pic>
      <p:pic>
        <p:nvPicPr>
          <p:cNvPr id="6" name="Picture 5">
            <a:extLst>
              <a:ext uri="{FF2B5EF4-FFF2-40B4-BE49-F238E27FC236}">
                <a16:creationId xmlns:a16="http://schemas.microsoft.com/office/drawing/2014/main" id="{5F28BACA-A842-32F2-8AE6-57909827A688}"/>
              </a:ext>
            </a:extLst>
          </p:cNvPr>
          <p:cNvPicPr>
            <a:picLocks noChangeAspect="1"/>
          </p:cNvPicPr>
          <p:nvPr/>
        </p:nvPicPr>
        <p:blipFill>
          <a:blip r:embed="rId3" cstate="print">
            <a:extLst>
              <a:ext uri="{28A0092B-C50C-407E-A947-70E740481C1C}">
                <a14:useLocalDpi xmlns:a14="http://schemas.microsoft.com/office/drawing/2010/main" val="0"/>
              </a:ext>
            </a:extLst>
          </a:blip>
          <a:srcRect t="8161" b="8161"/>
          <a:stretch/>
        </p:blipFill>
        <p:spPr>
          <a:xfrm>
            <a:off x="913378" y="2209800"/>
            <a:ext cx="2017111" cy="1837558"/>
          </a:xfrm>
          <a:prstGeom prst="ellipse">
            <a:avLst/>
          </a:prstGeom>
          <a:ln w="28575">
            <a:solidFill>
              <a:schemeClr val="tx1"/>
            </a:solidFill>
          </a:ln>
          <a:effectLst>
            <a:softEdge rad="0"/>
          </a:effectLst>
        </p:spPr>
      </p:pic>
      <p:pic>
        <p:nvPicPr>
          <p:cNvPr id="11" name="Picture 10">
            <a:extLst>
              <a:ext uri="{FF2B5EF4-FFF2-40B4-BE49-F238E27FC236}">
                <a16:creationId xmlns:a16="http://schemas.microsoft.com/office/drawing/2014/main" id="{052AC42C-6EA1-427C-00A6-E6F510B430F5}"/>
              </a:ext>
            </a:extLst>
          </p:cNvPr>
          <p:cNvPicPr>
            <a:picLocks noChangeAspect="1"/>
          </p:cNvPicPr>
          <p:nvPr/>
        </p:nvPicPr>
        <p:blipFill>
          <a:blip r:embed="rId4" cstate="print">
            <a:extLst>
              <a:ext uri="{28A0092B-C50C-407E-A947-70E740481C1C}">
                <a14:useLocalDpi xmlns:a14="http://schemas.microsoft.com/office/drawing/2010/main" val="0"/>
              </a:ext>
            </a:extLst>
          </a:blip>
          <a:srcRect t="13062" b="13062"/>
          <a:stretch/>
        </p:blipFill>
        <p:spPr>
          <a:xfrm>
            <a:off x="3686213" y="2209800"/>
            <a:ext cx="2017111" cy="1837558"/>
          </a:xfrm>
          <a:prstGeom prst="ellipse">
            <a:avLst/>
          </a:prstGeom>
          <a:ln w="28575">
            <a:solidFill>
              <a:schemeClr val="tx1"/>
            </a:solidFill>
          </a:ln>
          <a:effectLst>
            <a:softEdge rad="0"/>
          </a:effectLst>
        </p:spPr>
      </p:pic>
      <p:pic>
        <p:nvPicPr>
          <p:cNvPr id="13" name="Picture 12">
            <a:extLst>
              <a:ext uri="{FF2B5EF4-FFF2-40B4-BE49-F238E27FC236}">
                <a16:creationId xmlns:a16="http://schemas.microsoft.com/office/drawing/2014/main" id="{3E8B8389-2B11-85A2-9EC3-B65E83A52481}"/>
              </a:ext>
            </a:extLst>
          </p:cNvPr>
          <p:cNvPicPr>
            <a:picLocks noChangeAspect="1"/>
          </p:cNvPicPr>
          <p:nvPr/>
        </p:nvPicPr>
        <p:blipFill>
          <a:blip r:embed="rId5" cstate="print">
            <a:extLst>
              <a:ext uri="{28A0092B-C50C-407E-A947-70E740481C1C}">
                <a14:useLocalDpi xmlns:a14="http://schemas.microsoft.com/office/drawing/2010/main" val="0"/>
              </a:ext>
            </a:extLst>
          </a:blip>
          <a:srcRect l="-1152" t="5986" r="1152" b="21847"/>
          <a:stretch>
            <a:fillRect/>
          </a:stretch>
        </p:blipFill>
        <p:spPr>
          <a:xfrm>
            <a:off x="6488677" y="2133600"/>
            <a:ext cx="2017111" cy="1837558"/>
          </a:xfrm>
          <a:prstGeom prst="ellipse">
            <a:avLst/>
          </a:prstGeom>
          <a:ln w="28575">
            <a:solidFill>
              <a:schemeClr val="tx1"/>
            </a:solidFill>
          </a:ln>
          <a:effectLst>
            <a:softEdge rad="0"/>
          </a:effectLst>
        </p:spPr>
      </p:pic>
      <p:pic>
        <p:nvPicPr>
          <p:cNvPr id="15" name="Picture 14">
            <a:extLst>
              <a:ext uri="{FF2B5EF4-FFF2-40B4-BE49-F238E27FC236}">
                <a16:creationId xmlns:a16="http://schemas.microsoft.com/office/drawing/2014/main" id="{4435AA02-87AC-D9FA-7ED5-29763D269584}"/>
              </a:ext>
            </a:extLst>
          </p:cNvPr>
          <p:cNvPicPr>
            <a:picLocks noChangeAspect="1"/>
          </p:cNvPicPr>
          <p:nvPr/>
        </p:nvPicPr>
        <p:blipFill>
          <a:blip r:embed="rId6" cstate="print">
            <a:extLst>
              <a:ext uri="{28A0092B-C50C-407E-A947-70E740481C1C}">
                <a14:useLocalDpi xmlns:a14="http://schemas.microsoft.com/office/drawing/2010/main" val="0"/>
              </a:ext>
            </a:extLst>
          </a:blip>
          <a:srcRect l="5745" t="16547" r="9357" b="36325"/>
          <a:stretch>
            <a:fillRect/>
          </a:stretch>
        </p:blipFill>
        <p:spPr>
          <a:xfrm>
            <a:off x="9238178" y="2209800"/>
            <a:ext cx="2017111" cy="1837558"/>
          </a:xfrm>
          <a:prstGeom prst="ellipse">
            <a:avLst/>
          </a:prstGeom>
          <a:ln w="28575">
            <a:solidFill>
              <a:schemeClr val="tx1"/>
            </a:solidFill>
          </a:ln>
          <a:effectLst>
            <a:softEdge rad="0"/>
          </a:effectLst>
        </p:spPr>
      </p:pic>
    </p:spTree>
    <p:extLst>
      <p:ext uri="{BB962C8B-B14F-4D97-AF65-F5344CB8AC3E}">
        <p14:creationId xmlns:p14="http://schemas.microsoft.com/office/powerpoint/2010/main" val="4238604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8C18-41F5-67B6-D324-848A6A42673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B35A41-0DDE-140E-CD2D-FF717C5E79B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5AEA20EE-AB75-BA0E-DC0C-CA6DC7732391}"/>
              </a:ext>
            </a:extLst>
          </p:cNvPr>
          <p:cNvSpPr/>
          <p:nvPr/>
        </p:nvSpPr>
        <p:spPr>
          <a:xfrm>
            <a:off x="0" y="0"/>
            <a:ext cx="3962400" cy="626819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9FE222A-B2C3-93B1-7CF5-1C11608E4E51}"/>
              </a:ext>
            </a:extLst>
          </p:cNvPr>
          <p:cNvSpPr txBox="1">
            <a:spLocks/>
          </p:cNvSpPr>
          <p:nvPr/>
        </p:nvSpPr>
        <p:spPr>
          <a:xfrm>
            <a:off x="304800" y="132603"/>
            <a:ext cx="44958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bg1"/>
                </a:solidFill>
              </a:rPr>
              <a:t>Content</a:t>
            </a:r>
          </a:p>
        </p:txBody>
      </p:sp>
      <p:sp>
        <p:nvSpPr>
          <p:cNvPr id="6" name="TextBox 5">
            <a:extLst>
              <a:ext uri="{FF2B5EF4-FFF2-40B4-BE49-F238E27FC236}">
                <a16:creationId xmlns:a16="http://schemas.microsoft.com/office/drawing/2014/main" id="{80CBB34C-C3C1-D6B2-06C0-8D69732DF6DF}"/>
              </a:ext>
            </a:extLst>
          </p:cNvPr>
          <p:cNvSpPr txBox="1"/>
          <p:nvPr/>
        </p:nvSpPr>
        <p:spPr>
          <a:xfrm>
            <a:off x="5112151" y="516038"/>
            <a:ext cx="6096000"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AutoNum type="arabicPeriod"/>
            </a:pPr>
            <a:r>
              <a:rPr lang="en-US" b="1"/>
              <a:t>Introduction Video</a:t>
            </a:r>
            <a:endParaRPr lang="en-US"/>
          </a:p>
          <a:p>
            <a:pPr marL="228600" indent="-228600">
              <a:buAutoNum type="arabicPeriod"/>
            </a:pPr>
            <a:endParaRPr lang="en-US" b="1">
              <a:ea typeface="Cambria"/>
            </a:endParaRPr>
          </a:p>
          <a:p>
            <a:pPr marL="228600" indent="-228600">
              <a:buAutoNum type="arabicPeriod"/>
            </a:pPr>
            <a:r>
              <a:rPr lang="en-US" b="1"/>
              <a:t>Introduction</a:t>
            </a:r>
            <a:endParaRPr lang="en-US" b="1">
              <a:ea typeface="Cambria"/>
            </a:endParaRPr>
          </a:p>
          <a:p>
            <a:pPr marL="228600" indent="-228600">
              <a:buAutoNum type="arabicPeriod"/>
            </a:pPr>
            <a:endParaRPr lang="en-US" b="1"/>
          </a:p>
          <a:p>
            <a:pPr marL="228600" indent="-228600">
              <a:buAutoNum type="arabicPeriod"/>
            </a:pPr>
            <a:r>
              <a:rPr lang="en-US" b="1"/>
              <a:t>Research Problem</a:t>
            </a:r>
            <a:endParaRPr lang="en-US" b="1">
              <a:ea typeface="Cambria"/>
            </a:endParaRPr>
          </a:p>
          <a:p>
            <a:pPr marL="228600" indent="-228600">
              <a:buAutoNum type="arabicPeriod"/>
            </a:pPr>
            <a:endParaRPr lang="en-US" b="1"/>
          </a:p>
          <a:p>
            <a:pPr marL="228600" indent="-228600">
              <a:buAutoNum type="arabicPeriod"/>
            </a:pPr>
            <a:r>
              <a:rPr lang="en-US" b="1"/>
              <a:t>Objectives</a:t>
            </a:r>
            <a:endParaRPr lang="en-US" b="1">
              <a:ea typeface="Cambria"/>
            </a:endParaRPr>
          </a:p>
          <a:p>
            <a:pPr marL="228600" indent="-228600">
              <a:buAutoNum type="arabicPeriod"/>
            </a:pPr>
            <a:endParaRPr lang="en-US" b="1"/>
          </a:p>
          <a:p>
            <a:pPr marL="228600" indent="-228600">
              <a:buAutoNum type="arabicPeriod"/>
            </a:pPr>
            <a:r>
              <a:rPr lang="en-US" b="1"/>
              <a:t>System Overview Diagram</a:t>
            </a:r>
            <a:endParaRPr lang="en-US" b="1">
              <a:ea typeface="Cambria"/>
            </a:endParaRPr>
          </a:p>
          <a:p>
            <a:pPr marL="228600" indent="-228600">
              <a:buAutoNum type="arabicPeriod"/>
            </a:pPr>
            <a:endParaRPr lang="en-US" b="1"/>
          </a:p>
          <a:p>
            <a:pPr marL="228600" indent="-228600">
              <a:buAutoNum type="arabicPeriod"/>
            </a:pPr>
            <a:r>
              <a:rPr lang="en-US" b="1"/>
              <a:t>Technologies</a:t>
            </a:r>
            <a:endParaRPr lang="en-US" b="1">
              <a:ea typeface="Cambria"/>
            </a:endParaRPr>
          </a:p>
          <a:p>
            <a:pPr marL="228600" indent="-228600">
              <a:buAutoNum type="arabicPeriod"/>
            </a:pPr>
            <a:endParaRPr lang="en-US" b="1"/>
          </a:p>
          <a:p>
            <a:pPr marL="228600" indent="-228600">
              <a:buAutoNum type="arabicPeriod"/>
            </a:pPr>
            <a:r>
              <a:rPr lang="en-US" b="1"/>
              <a:t>Individual Component</a:t>
            </a:r>
            <a:endParaRPr lang="en-US" b="1">
              <a:ea typeface="Cambria"/>
            </a:endParaRPr>
          </a:p>
          <a:p>
            <a:pPr marL="228600" indent="-228600">
              <a:buAutoNum type="arabicPeriod"/>
            </a:pPr>
            <a:endParaRPr lang="en-US" b="1"/>
          </a:p>
          <a:p>
            <a:pPr marL="228600" indent="-228600">
              <a:buAutoNum type="arabicPeriod"/>
            </a:pPr>
            <a:r>
              <a:rPr lang="en-US" b="1"/>
              <a:t>Commercialization Aspects</a:t>
            </a:r>
            <a:endParaRPr lang="en-US" b="1">
              <a:ea typeface="Cambria"/>
            </a:endParaRPr>
          </a:p>
          <a:p>
            <a:pPr marL="228600" indent="-228600">
              <a:buAutoNum type="arabicPeriod"/>
            </a:pPr>
            <a:endParaRPr lang="en-US" b="1"/>
          </a:p>
          <a:p>
            <a:pPr marL="228600" indent="-228600">
              <a:buAutoNum type="arabicPeriod"/>
            </a:pPr>
            <a:r>
              <a:rPr lang="en-US" b="1"/>
              <a:t>Gantt Chart</a:t>
            </a:r>
            <a:endParaRPr lang="en-US" b="1">
              <a:ea typeface="Cambria"/>
            </a:endParaRPr>
          </a:p>
          <a:p>
            <a:pPr marL="228600" indent="-228600">
              <a:buAutoNum type="arabicPeriod"/>
            </a:pPr>
            <a:endParaRPr lang="en-US" b="1"/>
          </a:p>
          <a:p>
            <a:pPr marL="228600" indent="-228600">
              <a:buAutoNum type="arabicPeriod"/>
            </a:pPr>
            <a:r>
              <a:rPr lang="en-US" b="1"/>
              <a:t>Work Breakdown Structure (WBS)</a:t>
            </a:r>
            <a:endParaRPr lang="en-US" b="1">
              <a:ea typeface="Cambria"/>
            </a:endParaRPr>
          </a:p>
          <a:p>
            <a:pPr marL="342900" indent="-342900" algn="ctr">
              <a:buAutoNum type="arabicPeriod"/>
            </a:pPr>
            <a:endParaRPr lang="en-US">
              <a:ea typeface="Cambria"/>
            </a:endParaRPr>
          </a:p>
        </p:txBody>
      </p:sp>
    </p:spTree>
    <p:extLst>
      <p:ext uri="{BB962C8B-B14F-4D97-AF65-F5344CB8AC3E}">
        <p14:creationId xmlns:p14="http://schemas.microsoft.com/office/powerpoint/2010/main" val="2360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A3C7D-58E8-F2F8-9B48-6687C05560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874A298-162D-941D-07BC-A5B7CF5C278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BBD40862-86C6-5722-A6CC-E59C1033B02C}"/>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C8BB537-6D5C-D74F-3DDE-B16C8FFD06AA}"/>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69A227B-6D01-7CAA-753E-1C3A9E448183}"/>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25BCBA6-EE45-0771-0CA7-636D3392F913}"/>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698D61F-075E-647D-C0F6-052C721A7E6E}"/>
              </a:ext>
            </a:extLst>
          </p:cNvPr>
          <p:cNvSpPr txBox="1">
            <a:spLocks/>
          </p:cNvSpPr>
          <p:nvPr/>
        </p:nvSpPr>
        <p:spPr>
          <a:xfrm>
            <a:off x="2951272" y="2667000"/>
            <a:ext cx="6522928"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4800" b="1">
                <a:solidFill>
                  <a:schemeClr val="accent1"/>
                </a:solidFill>
              </a:rPr>
              <a:t>01. Introduction Video </a:t>
            </a:r>
          </a:p>
        </p:txBody>
      </p:sp>
      <p:sp>
        <p:nvSpPr>
          <p:cNvPr id="9" name="Rectangle 8">
            <a:extLst>
              <a:ext uri="{FF2B5EF4-FFF2-40B4-BE49-F238E27FC236}">
                <a16:creationId xmlns:a16="http://schemas.microsoft.com/office/drawing/2014/main" id="{A3BD4593-D586-7696-8B9A-42D69AC71E20}"/>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BE2DEA5-0873-98A0-75E3-3FFE8A75BE7C}"/>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0521D7A-509E-C382-8113-2F9F51A5926C}"/>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29A5DBA-6A0F-3215-4495-8A1DAE562B2B}"/>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91D845C-5A43-CDFF-B30E-FA32122E34A9}"/>
              </a:ext>
            </a:extLst>
          </p:cNvPr>
          <p:cNvPicPr>
            <a:picLocks noChangeAspect="1"/>
          </p:cNvPicPr>
          <p:nvPr/>
        </p:nvPicPr>
        <p:blipFill>
          <a:blip r:embed="rId2"/>
          <a:stretch>
            <a:fillRect/>
          </a:stretch>
        </p:blipFill>
        <p:spPr>
          <a:xfrm>
            <a:off x="10952255" y="0"/>
            <a:ext cx="1255695" cy="1120163"/>
          </a:xfrm>
          <a:prstGeom prst="rect">
            <a:avLst/>
          </a:prstGeom>
        </p:spPr>
      </p:pic>
    </p:spTree>
    <p:extLst>
      <p:ext uri="{BB962C8B-B14F-4D97-AF65-F5344CB8AC3E}">
        <p14:creationId xmlns:p14="http://schemas.microsoft.com/office/powerpoint/2010/main" val="1234896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9ADD-3AAA-C0F1-F266-D8E2F82B21D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5C17970-83B5-5CCF-4012-7AF5AF85E68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pic>
        <p:nvPicPr>
          <p:cNvPr id="8" name="Intro video">
            <a:hlinkClick r:id="" action="ppaction://media"/>
            <a:extLst>
              <a:ext uri="{FF2B5EF4-FFF2-40B4-BE49-F238E27FC236}">
                <a16:creationId xmlns:a16="http://schemas.microsoft.com/office/drawing/2014/main" id="{D2E957A3-B522-ACF5-959C-2F9C1B27795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0" y="-3131"/>
            <a:ext cx="12193478" cy="6864263"/>
          </a:xfrm>
          <a:prstGeom prst="rect">
            <a:avLst/>
          </a:prstGeom>
        </p:spPr>
      </p:pic>
    </p:spTree>
    <p:extLst>
      <p:ext uri="{BB962C8B-B14F-4D97-AF65-F5344CB8AC3E}">
        <p14:creationId xmlns:p14="http://schemas.microsoft.com/office/powerpoint/2010/main" val="35998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7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AAFA5-D0C7-3DED-F717-8AEF53CFC82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E7AF7B-5F7E-6128-7CC2-4F757547782C}"/>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F02E3B28-6C2B-0C7A-5CDE-C7A2EED281DE}"/>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3C4330A-D768-C5FA-0D86-2ABF37AEB176}"/>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3C7273C-1727-A243-E38E-9BD39B38A03D}"/>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8FFB76C-0936-7BF9-545C-DF091151F17B}"/>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D8B60CA-D98B-E3A7-FDA4-022778646B19}"/>
              </a:ext>
            </a:extLst>
          </p:cNvPr>
          <p:cNvSpPr txBox="1">
            <a:spLocks/>
          </p:cNvSpPr>
          <p:nvPr/>
        </p:nvSpPr>
        <p:spPr>
          <a:xfrm>
            <a:off x="596642" y="702908"/>
            <a:ext cx="4800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rPr>
              <a:t>02. Introduction</a:t>
            </a:r>
          </a:p>
        </p:txBody>
      </p:sp>
      <p:sp>
        <p:nvSpPr>
          <p:cNvPr id="9" name="Rectangle 8">
            <a:extLst>
              <a:ext uri="{FF2B5EF4-FFF2-40B4-BE49-F238E27FC236}">
                <a16:creationId xmlns:a16="http://schemas.microsoft.com/office/drawing/2014/main" id="{116C066A-BCF5-00AE-C9BE-EA7AAF8A3D0B}"/>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36F3D06-DCB2-27C8-3EA4-7AB66942E02D}"/>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5874378-131F-543F-643B-99B5FF77E12C}"/>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25B27B-3C15-2374-0CD6-91A127793DE5}"/>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6E591AC-259A-0FE3-8C75-B30FB98E4E03}"/>
              </a:ext>
            </a:extLst>
          </p:cNvPr>
          <p:cNvPicPr>
            <a:picLocks noChangeAspect="1"/>
          </p:cNvPicPr>
          <p:nvPr/>
        </p:nvPicPr>
        <p:blipFill>
          <a:blip r:embed="rId2"/>
          <a:stretch>
            <a:fillRect/>
          </a:stretch>
        </p:blipFill>
        <p:spPr>
          <a:xfrm>
            <a:off x="10952255" y="0"/>
            <a:ext cx="1255695" cy="1120163"/>
          </a:xfrm>
          <a:prstGeom prst="rect">
            <a:avLst/>
          </a:prstGeom>
        </p:spPr>
      </p:pic>
      <p:grpSp>
        <p:nvGrpSpPr>
          <p:cNvPr id="27" name="Group 26">
            <a:extLst>
              <a:ext uri="{FF2B5EF4-FFF2-40B4-BE49-F238E27FC236}">
                <a16:creationId xmlns:a16="http://schemas.microsoft.com/office/drawing/2014/main" id="{F15A4E21-0E3B-0A22-A016-CE6A169DC7E7}"/>
              </a:ext>
            </a:extLst>
          </p:cNvPr>
          <p:cNvGrpSpPr/>
          <p:nvPr/>
        </p:nvGrpSpPr>
        <p:grpSpPr>
          <a:xfrm>
            <a:off x="828521" y="1544663"/>
            <a:ext cx="4684255" cy="2780055"/>
            <a:chOff x="601980" y="1612898"/>
            <a:chExt cx="3648788" cy="2004532"/>
          </a:xfrm>
        </p:grpSpPr>
        <p:sp>
          <p:nvSpPr>
            <p:cNvPr id="13" name="Rectangle: Rounded Corners 12">
              <a:extLst>
                <a:ext uri="{FF2B5EF4-FFF2-40B4-BE49-F238E27FC236}">
                  <a16:creationId xmlns:a16="http://schemas.microsoft.com/office/drawing/2014/main" id="{171507FF-7AD4-90E3-4FB5-6AB7CBA9A3E3}"/>
                </a:ext>
              </a:extLst>
            </p:cNvPr>
            <p:cNvSpPr/>
            <p:nvPr/>
          </p:nvSpPr>
          <p:spPr>
            <a:xfrm>
              <a:off x="601980" y="1612898"/>
              <a:ext cx="3556000" cy="1595384"/>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ea typeface="Cambria"/>
              </a:endParaRPr>
            </a:p>
          </p:txBody>
        </p:sp>
        <p:sp>
          <p:nvSpPr>
            <p:cNvPr id="19" name="TextBox 18">
              <a:extLst>
                <a:ext uri="{FF2B5EF4-FFF2-40B4-BE49-F238E27FC236}">
                  <a16:creationId xmlns:a16="http://schemas.microsoft.com/office/drawing/2014/main" id="{9A9A0FC8-FA7A-B1BE-8C4C-FA9449355B15}"/>
                </a:ext>
              </a:extLst>
            </p:cNvPr>
            <p:cNvSpPr txBox="1"/>
            <p:nvPr/>
          </p:nvSpPr>
          <p:spPr>
            <a:xfrm>
              <a:off x="1040545" y="1733837"/>
              <a:ext cx="32102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lumMod val="60000"/>
                      <a:lumOff val="40000"/>
                    </a:schemeClr>
                  </a:solidFill>
                  <a:latin typeface="Times New Roman"/>
                  <a:ea typeface="+mn-lt"/>
                  <a:cs typeface="Times New Roman"/>
                </a:rPr>
                <a:t>About Dry Fish Processing?</a:t>
              </a:r>
              <a:endParaRPr lang="en-US" b="1">
                <a:solidFill>
                  <a:schemeClr val="accent1">
                    <a:lumMod val="60000"/>
                    <a:lumOff val="40000"/>
                  </a:schemeClr>
                </a:solidFill>
                <a:latin typeface="Times New Roman"/>
                <a:ea typeface="Cambria"/>
                <a:cs typeface="Times New Roman"/>
              </a:endParaRPr>
            </a:p>
          </p:txBody>
        </p:sp>
        <p:sp>
          <p:nvSpPr>
            <p:cNvPr id="23" name="TextBox 22">
              <a:extLst>
                <a:ext uri="{FF2B5EF4-FFF2-40B4-BE49-F238E27FC236}">
                  <a16:creationId xmlns:a16="http://schemas.microsoft.com/office/drawing/2014/main" id="{8AA14DE4-E9DA-00C8-4EC0-BD2372DDD405}"/>
                </a:ext>
              </a:extLst>
            </p:cNvPr>
            <p:cNvSpPr txBox="1"/>
            <p:nvPr/>
          </p:nvSpPr>
          <p:spPr>
            <a:xfrm>
              <a:off x="877519" y="2086187"/>
              <a:ext cx="2908791" cy="15312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Times New Roman"/>
                  <a:cs typeface="Times New Roman"/>
                </a:rPr>
                <a:t>Traditional fish preservation method in Sri Lanka.</a:t>
              </a:r>
              <a:endParaRPr lang="en-US">
                <a:ea typeface="Cambria"/>
              </a:endParaRPr>
            </a:p>
            <a:p>
              <a:pPr marL="285750" indent="-285750">
                <a:buFont typeface="Arial"/>
                <a:buChar char="•"/>
              </a:pPr>
              <a:endParaRPr lang="en-US">
                <a:latin typeface="Times New Roman"/>
                <a:ea typeface="Cambria"/>
                <a:cs typeface="Times New Roman"/>
              </a:endParaRPr>
            </a:p>
            <a:p>
              <a:pPr marL="285750" indent="-285750">
                <a:buFont typeface="Arial"/>
                <a:buChar char="•"/>
              </a:pPr>
              <a:r>
                <a:rPr lang="en-US">
                  <a:latin typeface="Times New Roman"/>
                  <a:ea typeface="Cambria"/>
                  <a:cs typeface="Times New Roman"/>
                </a:rPr>
                <a:t>Fish is cleaned, salted, and sun-dried to extend shelf life.</a:t>
              </a:r>
            </a:p>
            <a:p>
              <a:pPr marL="285750" indent="-285750" algn="l">
                <a:buFont typeface="Arial"/>
                <a:buChar char="•"/>
              </a:pPr>
              <a:endParaRPr lang="en-US" sz="1200">
                <a:latin typeface="Times New Roman"/>
                <a:ea typeface="Cambria"/>
                <a:cs typeface="Times New Roman"/>
              </a:endParaRPr>
            </a:p>
            <a:p>
              <a:endParaRPr lang="en-US" sz="1200">
                <a:latin typeface="Times New Roman"/>
                <a:ea typeface="Cambria"/>
                <a:cs typeface="Times New Roman"/>
              </a:endParaRPr>
            </a:p>
            <a:p>
              <a:endParaRPr lang="en-US">
                <a:ea typeface="Cambria"/>
              </a:endParaRPr>
            </a:p>
          </p:txBody>
        </p:sp>
      </p:grpSp>
      <p:grpSp>
        <p:nvGrpSpPr>
          <p:cNvPr id="28" name="Group 27">
            <a:extLst>
              <a:ext uri="{FF2B5EF4-FFF2-40B4-BE49-F238E27FC236}">
                <a16:creationId xmlns:a16="http://schemas.microsoft.com/office/drawing/2014/main" id="{811388BB-7531-45A6-4612-E81B4D0F033D}"/>
              </a:ext>
            </a:extLst>
          </p:cNvPr>
          <p:cNvGrpSpPr/>
          <p:nvPr/>
        </p:nvGrpSpPr>
        <p:grpSpPr>
          <a:xfrm>
            <a:off x="6638004" y="1544663"/>
            <a:ext cx="4556875" cy="2481843"/>
            <a:chOff x="7399020" y="1709420"/>
            <a:chExt cx="3565616" cy="2239192"/>
          </a:xfrm>
        </p:grpSpPr>
        <p:sp>
          <p:nvSpPr>
            <p:cNvPr id="15" name="Rectangle: Rounded Corners 14">
              <a:extLst>
                <a:ext uri="{FF2B5EF4-FFF2-40B4-BE49-F238E27FC236}">
                  <a16:creationId xmlns:a16="http://schemas.microsoft.com/office/drawing/2014/main" id="{50FDEE3A-C62D-4AA4-FFCE-4803BC3F7EEA}"/>
                </a:ext>
              </a:extLst>
            </p:cNvPr>
            <p:cNvSpPr/>
            <p:nvPr/>
          </p:nvSpPr>
          <p:spPr>
            <a:xfrm>
              <a:off x="7399020" y="1709420"/>
              <a:ext cx="3556000" cy="2019299"/>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TextBox 17">
              <a:extLst>
                <a:ext uri="{FF2B5EF4-FFF2-40B4-BE49-F238E27FC236}">
                  <a16:creationId xmlns:a16="http://schemas.microsoft.com/office/drawing/2014/main" id="{108C921F-4640-BD99-6DBA-4AE964A758B9}"/>
                </a:ext>
              </a:extLst>
            </p:cNvPr>
            <p:cNvSpPr txBox="1"/>
            <p:nvPr/>
          </p:nvSpPr>
          <p:spPr>
            <a:xfrm>
              <a:off x="8002138" y="1859639"/>
              <a:ext cx="2356331" cy="6778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lumMod val="60000"/>
                      <a:lumOff val="40000"/>
                    </a:schemeClr>
                  </a:solidFill>
                  <a:latin typeface="Times New Roman"/>
                  <a:cs typeface="Times New Roman"/>
                </a:rPr>
                <a:t>Importance of the Industry</a:t>
              </a:r>
              <a:endParaRPr lang="en-US">
                <a:solidFill>
                  <a:schemeClr val="accent1">
                    <a:lumMod val="60000"/>
                    <a:lumOff val="40000"/>
                  </a:schemeClr>
                </a:solidFill>
                <a:ea typeface="Cambria"/>
              </a:endParaRPr>
            </a:p>
            <a:p>
              <a:pPr algn="l"/>
              <a:endParaRPr lang="en-US">
                <a:ea typeface="Cambria"/>
              </a:endParaRPr>
            </a:p>
          </p:txBody>
        </p:sp>
        <p:sp>
          <p:nvSpPr>
            <p:cNvPr id="24" name="TextBox 23">
              <a:extLst>
                <a:ext uri="{FF2B5EF4-FFF2-40B4-BE49-F238E27FC236}">
                  <a16:creationId xmlns:a16="http://schemas.microsoft.com/office/drawing/2014/main" id="{8CEFD8B4-A311-7AD8-41FA-9CE189507179}"/>
                </a:ext>
              </a:extLst>
            </p:cNvPr>
            <p:cNvSpPr txBox="1"/>
            <p:nvPr/>
          </p:nvSpPr>
          <p:spPr>
            <a:xfrm>
              <a:off x="7615969" y="2115890"/>
              <a:ext cx="3348667" cy="18327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Times New Roman"/>
                  <a:cs typeface="Times New Roman"/>
                </a:rPr>
                <a:t>Supports many coastal fishing communities.</a:t>
              </a: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Provides an affordable protein source.</a:t>
              </a: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Reduces fish spoilage and waste.</a:t>
              </a:r>
              <a:endParaRPr lang="en-US">
                <a:ea typeface="Cambria"/>
              </a:endParaRPr>
            </a:p>
            <a:p>
              <a:pPr algn="l"/>
              <a:endParaRPr lang="en-US">
                <a:ea typeface="Cambria"/>
              </a:endParaRPr>
            </a:p>
          </p:txBody>
        </p:sp>
      </p:grpSp>
      <p:grpSp>
        <p:nvGrpSpPr>
          <p:cNvPr id="26" name="Group 25">
            <a:extLst>
              <a:ext uri="{FF2B5EF4-FFF2-40B4-BE49-F238E27FC236}">
                <a16:creationId xmlns:a16="http://schemas.microsoft.com/office/drawing/2014/main" id="{356FA04F-FA8D-D3D4-D970-2166110FF6FE}"/>
              </a:ext>
            </a:extLst>
          </p:cNvPr>
          <p:cNvGrpSpPr/>
          <p:nvPr/>
        </p:nvGrpSpPr>
        <p:grpSpPr>
          <a:xfrm>
            <a:off x="2978458" y="4024251"/>
            <a:ext cx="5955091" cy="2846055"/>
            <a:chOff x="6098540" y="4168414"/>
            <a:chExt cx="4142946" cy="2340041"/>
          </a:xfrm>
        </p:grpSpPr>
        <p:sp>
          <p:nvSpPr>
            <p:cNvPr id="17" name="Rectangle: Rounded Corners 16">
              <a:extLst>
                <a:ext uri="{FF2B5EF4-FFF2-40B4-BE49-F238E27FC236}">
                  <a16:creationId xmlns:a16="http://schemas.microsoft.com/office/drawing/2014/main" id="{B6447156-7F1E-A822-781C-5ABF0069EB3C}"/>
                </a:ext>
              </a:extLst>
            </p:cNvPr>
            <p:cNvSpPr/>
            <p:nvPr/>
          </p:nvSpPr>
          <p:spPr>
            <a:xfrm>
              <a:off x="6098540" y="4168414"/>
              <a:ext cx="4142946" cy="1795505"/>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TextBox 21">
              <a:extLst>
                <a:ext uri="{FF2B5EF4-FFF2-40B4-BE49-F238E27FC236}">
                  <a16:creationId xmlns:a16="http://schemas.microsoft.com/office/drawing/2014/main" id="{CEF56711-B554-D16C-30FB-7E686A517778}"/>
                </a:ext>
              </a:extLst>
            </p:cNvPr>
            <p:cNvSpPr txBox="1"/>
            <p:nvPr/>
          </p:nvSpPr>
          <p:spPr>
            <a:xfrm>
              <a:off x="6799213" y="4266353"/>
              <a:ext cx="2278065" cy="5314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lumMod val="60000"/>
                      <a:lumOff val="40000"/>
                    </a:schemeClr>
                  </a:solidFill>
                  <a:latin typeface="Times New Roman"/>
                  <a:cs typeface="Times New Roman"/>
                </a:rPr>
                <a:t>What will the System Improve?</a:t>
              </a:r>
              <a:endParaRPr lang="en-US">
                <a:solidFill>
                  <a:schemeClr val="accent1">
                    <a:lumMod val="60000"/>
                    <a:lumOff val="40000"/>
                  </a:schemeClr>
                </a:solidFill>
                <a:ea typeface="Cambria"/>
              </a:endParaRPr>
            </a:p>
            <a:p>
              <a:pPr algn="l"/>
              <a:endParaRPr lang="en-US">
                <a:ea typeface="Cambria"/>
              </a:endParaRPr>
            </a:p>
          </p:txBody>
        </p:sp>
        <p:sp>
          <p:nvSpPr>
            <p:cNvPr id="20" name="TextBox 19">
              <a:extLst>
                <a:ext uri="{FF2B5EF4-FFF2-40B4-BE49-F238E27FC236}">
                  <a16:creationId xmlns:a16="http://schemas.microsoft.com/office/drawing/2014/main" id="{5C974D63-610B-B2C7-AEA8-9C157E8B44E3}"/>
                </a:ext>
              </a:extLst>
            </p:cNvPr>
            <p:cNvSpPr txBox="1"/>
            <p:nvPr/>
          </p:nvSpPr>
          <p:spPr>
            <a:xfrm>
              <a:off x="6392675" y="4637615"/>
              <a:ext cx="3568013" cy="18708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Times New Roman"/>
                  <a:cs typeface="Times New Roman"/>
                </a:rPr>
                <a:t>Monitor drying conditions using IoT sensors.</a:t>
              </a:r>
              <a:endParaRPr lang="en-US">
                <a:ea typeface="Cambria"/>
              </a:endParaRP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Predict drying time and spoilage risk.</a:t>
              </a:r>
              <a:endParaRPr lang="en-US">
                <a:ea typeface="Cambria"/>
              </a:endParaRP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Maintain digital records of processing batches.</a:t>
              </a:r>
              <a:endParaRPr lang="en-US">
                <a:ea typeface="Cambria"/>
              </a:endParaRPr>
            </a:p>
            <a:p>
              <a:pPr algn="l"/>
              <a:endParaRPr lang="en-US">
                <a:ea typeface="Cambria"/>
              </a:endParaRPr>
            </a:p>
          </p:txBody>
        </p:sp>
      </p:grpSp>
    </p:spTree>
    <p:extLst>
      <p:ext uri="{BB962C8B-B14F-4D97-AF65-F5344CB8AC3E}">
        <p14:creationId xmlns:p14="http://schemas.microsoft.com/office/powerpoint/2010/main" val="409748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E8D7957-1A24-D415-BD60-0DC95E33BB90}"/>
              </a:ext>
            </a:extLst>
          </p:cNvPr>
          <p:cNvSpPr txBox="1">
            <a:spLocks/>
          </p:cNvSpPr>
          <p:nvPr/>
        </p:nvSpPr>
        <p:spPr>
          <a:xfrm>
            <a:off x="762000" y="228601"/>
            <a:ext cx="6324600" cy="121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rPr>
              <a:t>03. Research Problem</a:t>
            </a:r>
          </a:p>
        </p:txBody>
      </p:sp>
      <p:sp>
        <p:nvSpPr>
          <p:cNvPr id="5" name="Isosceles Triangle 4">
            <a:extLst>
              <a:ext uri="{FF2B5EF4-FFF2-40B4-BE49-F238E27FC236}">
                <a16:creationId xmlns:a16="http://schemas.microsoft.com/office/drawing/2014/main" id="{6D9A3886-52D2-7D9F-EA13-0E59E67DF1AF}"/>
              </a:ext>
            </a:extLst>
          </p:cNvPr>
          <p:cNvSpPr/>
          <p:nvPr/>
        </p:nvSpPr>
        <p:spPr>
          <a:xfrm rot="5400000">
            <a:off x="-228600" y="3352801"/>
            <a:ext cx="1524000" cy="106680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a:extLst>
              <a:ext uri="{FF2B5EF4-FFF2-40B4-BE49-F238E27FC236}">
                <a16:creationId xmlns:a16="http://schemas.microsoft.com/office/drawing/2014/main" id="{9544342E-049B-797D-A894-6A3AFFECF81D}"/>
              </a:ext>
            </a:extLst>
          </p:cNvPr>
          <p:cNvSpPr/>
          <p:nvPr/>
        </p:nvSpPr>
        <p:spPr>
          <a:xfrm rot="5400000">
            <a:off x="-228600" y="4945789"/>
            <a:ext cx="1524000" cy="1066800"/>
          </a:xfrm>
          <a:prstGeom prst="triangle">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22066FA-E4AC-4A32-246F-0345F3D53D85}"/>
              </a:ext>
            </a:extLst>
          </p:cNvPr>
          <p:cNvPicPr>
            <a:picLocks noChangeAspect="1"/>
          </p:cNvPicPr>
          <p:nvPr/>
        </p:nvPicPr>
        <p:blipFill>
          <a:blip r:embed="rId2"/>
          <a:stretch>
            <a:fillRect/>
          </a:stretch>
        </p:blipFill>
        <p:spPr>
          <a:xfrm>
            <a:off x="10952255" y="0"/>
            <a:ext cx="1255695" cy="1120163"/>
          </a:xfrm>
          <a:prstGeom prst="rect">
            <a:avLst/>
          </a:prstGeom>
        </p:spPr>
      </p:pic>
      <p:grpSp>
        <p:nvGrpSpPr>
          <p:cNvPr id="7" name="Group 6">
            <a:extLst>
              <a:ext uri="{FF2B5EF4-FFF2-40B4-BE49-F238E27FC236}">
                <a16:creationId xmlns:a16="http://schemas.microsoft.com/office/drawing/2014/main" id="{59CA8DFC-D33C-59A9-A3D3-1BB731A7E48D}"/>
              </a:ext>
            </a:extLst>
          </p:cNvPr>
          <p:cNvGrpSpPr/>
          <p:nvPr/>
        </p:nvGrpSpPr>
        <p:grpSpPr>
          <a:xfrm>
            <a:off x="1066183" y="1903009"/>
            <a:ext cx="5246373" cy="2740358"/>
            <a:chOff x="1653129" y="4147820"/>
            <a:chExt cx="4093076" cy="1884239"/>
          </a:xfrm>
        </p:grpSpPr>
        <p:sp>
          <p:nvSpPr>
            <p:cNvPr id="9" name="Rectangle: Rounded Corners 8">
              <a:extLst>
                <a:ext uri="{FF2B5EF4-FFF2-40B4-BE49-F238E27FC236}">
                  <a16:creationId xmlns:a16="http://schemas.microsoft.com/office/drawing/2014/main" id="{92772B30-5B13-C556-9275-8EB308EE9ED1}"/>
                </a:ext>
              </a:extLst>
            </p:cNvPr>
            <p:cNvSpPr/>
            <p:nvPr/>
          </p:nvSpPr>
          <p:spPr>
            <a:xfrm>
              <a:off x="1653129" y="4147820"/>
              <a:ext cx="4009080" cy="1816099"/>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0" name="TextBox 20">
              <a:extLst>
                <a:ext uri="{FF2B5EF4-FFF2-40B4-BE49-F238E27FC236}">
                  <a16:creationId xmlns:a16="http://schemas.microsoft.com/office/drawing/2014/main" id="{E58B15F8-0E47-63FE-5BD6-5FA721156E67}"/>
                </a:ext>
              </a:extLst>
            </p:cNvPr>
            <p:cNvSpPr txBox="1"/>
            <p:nvPr/>
          </p:nvSpPr>
          <p:spPr>
            <a:xfrm>
              <a:off x="2178071" y="4328022"/>
              <a:ext cx="3042708" cy="550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accent1">
                      <a:lumMod val="60000"/>
                      <a:lumOff val="40000"/>
                    </a:schemeClr>
                  </a:solidFill>
                  <a:latin typeface="Times New Roman"/>
                  <a:cs typeface="Times New Roman"/>
                </a:rPr>
                <a:t>Current Challenges</a:t>
              </a:r>
              <a:endParaRPr lang="en-US" sz="2000">
                <a:solidFill>
                  <a:schemeClr val="accent1">
                    <a:lumMod val="60000"/>
                    <a:lumOff val="40000"/>
                  </a:schemeClr>
                </a:solidFill>
                <a:ea typeface="Cambria"/>
              </a:endParaRPr>
            </a:p>
            <a:p>
              <a:pPr algn="l"/>
              <a:endParaRPr lang="en-US">
                <a:ea typeface="Cambria"/>
              </a:endParaRPr>
            </a:p>
          </p:txBody>
        </p:sp>
        <p:sp>
          <p:nvSpPr>
            <p:cNvPr id="11" name="TextBox 7">
              <a:extLst>
                <a:ext uri="{FF2B5EF4-FFF2-40B4-BE49-F238E27FC236}">
                  <a16:creationId xmlns:a16="http://schemas.microsoft.com/office/drawing/2014/main" id="{25664970-8C70-C678-14B5-D360079F9E05}"/>
                </a:ext>
              </a:extLst>
            </p:cNvPr>
            <p:cNvSpPr txBox="1"/>
            <p:nvPr/>
          </p:nvSpPr>
          <p:spPr>
            <a:xfrm>
              <a:off x="1719586" y="4719992"/>
              <a:ext cx="4026619" cy="131206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a:latin typeface="Times New Roman"/>
                  <a:cs typeface="Times New Roman"/>
                </a:rPr>
                <a:t>Drying decisions depend on experience.</a:t>
              </a:r>
              <a:endParaRPr lang="en-US" sz="2000">
                <a:latin typeface="Times New Roman"/>
                <a:ea typeface="Cambria"/>
                <a:cs typeface="Times New Roman"/>
              </a:endParaRPr>
            </a:p>
            <a:p>
              <a:pPr marL="285750" indent="-285750">
                <a:buFont typeface="Arial"/>
                <a:buChar char="•"/>
              </a:pPr>
              <a:endParaRPr lang="en-US" sz="2000">
                <a:latin typeface="Times New Roman"/>
                <a:cs typeface="Times New Roman"/>
              </a:endParaRPr>
            </a:p>
            <a:p>
              <a:pPr marL="285750" indent="-285750">
                <a:buFont typeface="Arial"/>
                <a:buChar char="•"/>
              </a:pPr>
              <a:r>
                <a:rPr lang="en-US" sz="2000">
                  <a:latin typeface="Times New Roman"/>
                  <a:cs typeface="Times New Roman"/>
                </a:rPr>
                <a:t>Weather conditions affect drying quality.</a:t>
              </a:r>
              <a:endParaRPr lang="en-US" sz="2000">
                <a:latin typeface="Times New Roman"/>
                <a:ea typeface="Cambria"/>
                <a:cs typeface="Times New Roman"/>
              </a:endParaRPr>
            </a:p>
            <a:p>
              <a:pPr marL="285750" indent="-285750">
                <a:buFont typeface="Arial"/>
                <a:buChar char="•"/>
              </a:pPr>
              <a:endParaRPr lang="en-US" sz="2000">
                <a:latin typeface="Times New Roman"/>
                <a:cs typeface="Times New Roman"/>
              </a:endParaRPr>
            </a:p>
            <a:p>
              <a:pPr marL="285750" indent="-285750">
                <a:buFont typeface="Arial"/>
                <a:buChar char="•"/>
              </a:pPr>
              <a:r>
                <a:rPr lang="en-US" sz="2000">
                  <a:latin typeface="Times New Roman"/>
                  <a:cs typeface="Times New Roman"/>
                </a:rPr>
                <a:t>Lack of monitoring and traceability systems.</a:t>
              </a:r>
              <a:endParaRPr lang="en-US">
                <a:ea typeface="Cambria"/>
              </a:endParaRPr>
            </a:p>
            <a:p>
              <a:pPr algn="l"/>
              <a:endParaRPr lang="en-US">
                <a:ea typeface="Cambria"/>
              </a:endParaRPr>
            </a:p>
          </p:txBody>
        </p:sp>
      </p:grpSp>
      <p:grpSp>
        <p:nvGrpSpPr>
          <p:cNvPr id="12" name="Group 11">
            <a:extLst>
              <a:ext uri="{FF2B5EF4-FFF2-40B4-BE49-F238E27FC236}">
                <a16:creationId xmlns:a16="http://schemas.microsoft.com/office/drawing/2014/main" id="{493A43BA-24FF-AA7C-5C59-9FF90B1826E2}"/>
              </a:ext>
            </a:extLst>
          </p:cNvPr>
          <p:cNvGrpSpPr/>
          <p:nvPr/>
        </p:nvGrpSpPr>
        <p:grpSpPr>
          <a:xfrm>
            <a:off x="6441372" y="3499090"/>
            <a:ext cx="5138710" cy="2740358"/>
            <a:chOff x="1653129" y="4147820"/>
            <a:chExt cx="4009080" cy="1884239"/>
          </a:xfrm>
        </p:grpSpPr>
        <p:sp>
          <p:nvSpPr>
            <p:cNvPr id="13" name="Rectangle: Rounded Corners 12">
              <a:extLst>
                <a:ext uri="{FF2B5EF4-FFF2-40B4-BE49-F238E27FC236}">
                  <a16:creationId xmlns:a16="http://schemas.microsoft.com/office/drawing/2014/main" id="{6EE64205-2795-23C0-2F37-322C7E1ECC49}"/>
                </a:ext>
              </a:extLst>
            </p:cNvPr>
            <p:cNvSpPr/>
            <p:nvPr/>
          </p:nvSpPr>
          <p:spPr>
            <a:xfrm>
              <a:off x="1653129" y="4147820"/>
              <a:ext cx="4009080" cy="1816099"/>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4" name="TextBox 20">
              <a:extLst>
                <a:ext uri="{FF2B5EF4-FFF2-40B4-BE49-F238E27FC236}">
                  <a16:creationId xmlns:a16="http://schemas.microsoft.com/office/drawing/2014/main" id="{59AA9A51-69CE-858A-2048-B6E339CEF15A}"/>
                </a:ext>
              </a:extLst>
            </p:cNvPr>
            <p:cNvSpPr txBox="1"/>
            <p:nvPr/>
          </p:nvSpPr>
          <p:spPr>
            <a:xfrm>
              <a:off x="3134078" y="4328022"/>
              <a:ext cx="1130695" cy="550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accent1">
                      <a:lumMod val="60000"/>
                      <a:lumOff val="40000"/>
                    </a:schemeClr>
                  </a:solidFill>
                  <a:ea typeface="+mn-lt"/>
                  <a:cs typeface="+mn-lt"/>
                </a:rPr>
                <a:t>Impact</a:t>
              </a:r>
              <a:endParaRPr lang="en-US" b="1">
                <a:solidFill>
                  <a:schemeClr val="accent1">
                    <a:lumMod val="60000"/>
                    <a:lumOff val="40000"/>
                  </a:schemeClr>
                </a:solidFill>
                <a:ea typeface="Cambria"/>
              </a:endParaRPr>
            </a:p>
            <a:p>
              <a:pPr algn="l"/>
              <a:endParaRPr lang="en-US">
                <a:ea typeface="Cambria"/>
              </a:endParaRPr>
            </a:p>
          </p:txBody>
        </p:sp>
        <p:sp>
          <p:nvSpPr>
            <p:cNvPr id="15" name="TextBox 7">
              <a:extLst>
                <a:ext uri="{FF2B5EF4-FFF2-40B4-BE49-F238E27FC236}">
                  <a16:creationId xmlns:a16="http://schemas.microsoft.com/office/drawing/2014/main" id="{DB3A27CD-B691-5030-3369-35874A0C98B1}"/>
                </a:ext>
              </a:extLst>
            </p:cNvPr>
            <p:cNvSpPr txBox="1"/>
            <p:nvPr/>
          </p:nvSpPr>
          <p:spPr>
            <a:xfrm>
              <a:off x="1832057" y="4719992"/>
              <a:ext cx="3793643" cy="131206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a:buChar char="•"/>
              </a:pPr>
              <a:r>
                <a:rPr lang="en-US" sz="2000">
                  <a:ea typeface="+mn-lt"/>
                  <a:cs typeface="+mn-lt"/>
                </a:rPr>
                <a:t>Post-harvest losses and inconsistent product quality.</a:t>
              </a:r>
            </a:p>
            <a:p>
              <a:pPr>
                <a:buFont typeface="Arial"/>
                <a:buChar char="•"/>
              </a:pPr>
              <a:endParaRPr lang="en-US" sz="2000">
                <a:ea typeface="+mn-lt"/>
                <a:cs typeface="+mn-lt"/>
              </a:endParaRPr>
            </a:p>
            <a:p>
              <a:pPr>
                <a:buFont typeface="Arial"/>
                <a:buChar char="•"/>
              </a:pPr>
              <a:r>
                <a:rPr lang="en-US" sz="2000">
                  <a:ea typeface="+mn-lt"/>
                  <a:cs typeface="+mn-lt"/>
                </a:rPr>
                <a:t>Limited traceability of processing batches.</a:t>
              </a:r>
              <a:endParaRPr lang="en-US">
                <a:ea typeface="+mn-lt"/>
                <a:cs typeface="+mn-lt"/>
              </a:endParaRPr>
            </a:p>
            <a:p>
              <a:pPr marL="285750" indent="-285750">
                <a:buFont typeface="Arial"/>
                <a:buChar char="•"/>
              </a:pPr>
              <a:endParaRPr lang="en-US" sz="2000">
                <a:latin typeface="Times New Roman"/>
                <a:ea typeface="Cambria"/>
                <a:cs typeface="Times New Roman"/>
              </a:endParaRPr>
            </a:p>
            <a:p>
              <a:pPr algn="l"/>
              <a:endParaRPr lang="en-US">
                <a:ea typeface="Cambria"/>
              </a:endParaRPr>
            </a:p>
          </p:txBody>
        </p:sp>
      </p:grpSp>
      <p:sp>
        <p:nvSpPr>
          <p:cNvPr id="20" name="TextBox 19">
            <a:extLst>
              <a:ext uri="{FF2B5EF4-FFF2-40B4-BE49-F238E27FC236}">
                <a16:creationId xmlns:a16="http://schemas.microsoft.com/office/drawing/2014/main" id="{E09F3FBC-56CB-C45A-9D53-9E25CA841262}"/>
              </a:ext>
            </a:extLst>
          </p:cNvPr>
          <p:cNvSpPr txBox="1"/>
          <p:nvPr/>
        </p:nvSpPr>
        <p:spPr>
          <a:xfrm>
            <a:off x="5189838" y="6538784"/>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aseline="0">
                <a:latin typeface="Cambria"/>
              </a:rPr>
              <a:t>&lt;&lt; RP-026-079&gt;&gt;</a:t>
            </a:r>
            <a:endParaRPr lang="en-US"/>
          </a:p>
          <a:p>
            <a:pPr algn="ctr"/>
            <a:endParaRPr lang="en-US"/>
          </a:p>
        </p:txBody>
      </p:sp>
    </p:spTree>
    <p:extLst>
      <p:ext uri="{BB962C8B-B14F-4D97-AF65-F5344CB8AC3E}">
        <p14:creationId xmlns:p14="http://schemas.microsoft.com/office/powerpoint/2010/main" val="27775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C29CF2A-80EE-9590-A28B-38D8B7E55D9F}"/>
              </a:ext>
            </a:extLst>
          </p:cNvPr>
          <p:cNvSpPr txBox="1"/>
          <p:nvPr/>
        </p:nvSpPr>
        <p:spPr>
          <a:xfrm>
            <a:off x="453081" y="288324"/>
            <a:ext cx="609600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0F6FC6"/>
                </a:solidFill>
                <a:latin typeface="Adobe Devanagari"/>
              </a:rPr>
              <a:t>04</a:t>
            </a:r>
            <a:r>
              <a:rPr lang="en-US" sz="4400" b="1" baseline="0">
                <a:solidFill>
                  <a:srgbClr val="0F6FC6"/>
                </a:solidFill>
                <a:latin typeface="Adobe Devanagari"/>
              </a:rPr>
              <a:t>. Research </a:t>
            </a:r>
            <a:r>
              <a:rPr lang="en-US" sz="4400" b="1">
                <a:solidFill>
                  <a:srgbClr val="0F6FC6"/>
                </a:solidFill>
                <a:latin typeface="Adobe Devanagari"/>
              </a:rPr>
              <a:t>Question</a:t>
            </a:r>
            <a:endParaRPr lang="en-US" sz="4400">
              <a:latin typeface="Adobe Devanagari"/>
            </a:endParaRPr>
          </a:p>
          <a:p>
            <a:pPr algn="ctr"/>
            <a:endParaRPr lang="en-US"/>
          </a:p>
        </p:txBody>
      </p:sp>
      <p:sp>
        <p:nvSpPr>
          <p:cNvPr id="10" name="Speech Bubble: Rectangle with Corners Rounded 9">
            <a:extLst>
              <a:ext uri="{FF2B5EF4-FFF2-40B4-BE49-F238E27FC236}">
                <a16:creationId xmlns:a16="http://schemas.microsoft.com/office/drawing/2014/main" id="{E88F8953-12DE-D5D8-BF14-76D5CA1131C8}"/>
              </a:ext>
            </a:extLst>
          </p:cNvPr>
          <p:cNvSpPr/>
          <p:nvPr/>
        </p:nvSpPr>
        <p:spPr>
          <a:xfrm>
            <a:off x="885147" y="2041730"/>
            <a:ext cx="5503642" cy="2772827"/>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6EFCF310-8F78-2885-89C9-675E01224EAD}"/>
              </a:ext>
            </a:extLst>
          </p:cNvPr>
          <p:cNvSpPr/>
          <p:nvPr/>
        </p:nvSpPr>
        <p:spPr>
          <a:xfrm>
            <a:off x="995530" y="2138104"/>
            <a:ext cx="5284110" cy="2502222"/>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89FA882-EB7C-BD1F-FE4B-013B07858614}"/>
              </a:ext>
            </a:extLst>
          </p:cNvPr>
          <p:cNvSpPr txBox="1"/>
          <p:nvPr/>
        </p:nvSpPr>
        <p:spPr>
          <a:xfrm>
            <a:off x="1428426" y="2562764"/>
            <a:ext cx="437054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Cambria"/>
              </a:rPr>
              <a:t>How can an IoT-driven digital platform using machine learning and computer vision improve monitoring, prediction and traceability in dry fish processing in Sri Lanka?</a:t>
            </a:r>
          </a:p>
        </p:txBody>
      </p:sp>
      <p:pic>
        <p:nvPicPr>
          <p:cNvPr id="14" name="Picture 13">
            <a:extLst>
              <a:ext uri="{FF2B5EF4-FFF2-40B4-BE49-F238E27FC236}">
                <a16:creationId xmlns:a16="http://schemas.microsoft.com/office/drawing/2014/main" id="{043B7506-F32E-6D38-EDCE-EEEBC03B42F5}"/>
              </a:ext>
            </a:extLst>
          </p:cNvPr>
          <p:cNvPicPr>
            <a:picLocks noChangeAspect="1"/>
          </p:cNvPicPr>
          <p:nvPr/>
        </p:nvPicPr>
        <p:blipFill>
          <a:blip r:embed="rId2"/>
          <a:stretch>
            <a:fillRect/>
          </a:stretch>
        </p:blipFill>
        <p:spPr>
          <a:xfrm>
            <a:off x="10952255" y="0"/>
            <a:ext cx="1255695" cy="1120163"/>
          </a:xfrm>
          <a:prstGeom prst="rect">
            <a:avLst/>
          </a:prstGeom>
        </p:spPr>
      </p:pic>
      <p:sp>
        <p:nvSpPr>
          <p:cNvPr id="15" name="Arrow: Right 14">
            <a:extLst>
              <a:ext uri="{FF2B5EF4-FFF2-40B4-BE49-F238E27FC236}">
                <a16:creationId xmlns:a16="http://schemas.microsoft.com/office/drawing/2014/main" id="{22CA0EAA-03C0-4538-BC15-9B9EE13429AB}"/>
              </a:ext>
            </a:extLst>
          </p:cNvPr>
          <p:cNvSpPr/>
          <p:nvPr/>
        </p:nvSpPr>
        <p:spPr>
          <a:xfrm>
            <a:off x="6734766" y="2249606"/>
            <a:ext cx="826194" cy="378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D2E07A2-3C79-22BB-CDB1-8BF06D62031B}"/>
              </a:ext>
            </a:extLst>
          </p:cNvPr>
          <p:cNvSpPr/>
          <p:nvPr/>
        </p:nvSpPr>
        <p:spPr>
          <a:xfrm>
            <a:off x="6734766" y="2939525"/>
            <a:ext cx="826194" cy="378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94FC2D8D-03D7-CFF1-0509-6F9DA77524D9}"/>
              </a:ext>
            </a:extLst>
          </p:cNvPr>
          <p:cNvSpPr/>
          <p:nvPr/>
        </p:nvSpPr>
        <p:spPr>
          <a:xfrm>
            <a:off x="6734766" y="3619146"/>
            <a:ext cx="826194" cy="378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F499BC4D-DCA4-AE36-11A8-0230AB82FCF0}"/>
              </a:ext>
            </a:extLst>
          </p:cNvPr>
          <p:cNvSpPr/>
          <p:nvPr/>
        </p:nvSpPr>
        <p:spPr>
          <a:xfrm>
            <a:off x="6734765" y="4247281"/>
            <a:ext cx="826194" cy="378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06FF337-850F-5535-45D2-E73CB5F253B9}"/>
              </a:ext>
            </a:extLst>
          </p:cNvPr>
          <p:cNvSpPr txBox="1"/>
          <p:nvPr/>
        </p:nvSpPr>
        <p:spPr>
          <a:xfrm>
            <a:off x="7848136" y="2134430"/>
            <a:ext cx="39897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Monitoring drying conditions using IoT sensors</a:t>
            </a:r>
            <a:endParaRPr lang="en-US"/>
          </a:p>
        </p:txBody>
      </p:sp>
      <p:sp>
        <p:nvSpPr>
          <p:cNvPr id="22" name="TextBox 21">
            <a:extLst>
              <a:ext uri="{FF2B5EF4-FFF2-40B4-BE49-F238E27FC236}">
                <a16:creationId xmlns:a16="http://schemas.microsoft.com/office/drawing/2014/main" id="{D0940A65-B3A5-7E17-2FF7-1039E83F67EF}"/>
              </a:ext>
            </a:extLst>
          </p:cNvPr>
          <p:cNvSpPr txBox="1"/>
          <p:nvPr/>
        </p:nvSpPr>
        <p:spPr>
          <a:xfrm>
            <a:off x="7980410" y="2897090"/>
            <a:ext cx="3822549" cy="6437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4" name="TextBox 23">
            <a:extLst>
              <a:ext uri="{FF2B5EF4-FFF2-40B4-BE49-F238E27FC236}">
                <a16:creationId xmlns:a16="http://schemas.microsoft.com/office/drawing/2014/main" id="{455A312E-B6C7-A27A-5E8B-084404BCE6E1}"/>
              </a:ext>
            </a:extLst>
          </p:cNvPr>
          <p:cNvSpPr txBox="1"/>
          <p:nvPr/>
        </p:nvSpPr>
        <p:spPr>
          <a:xfrm>
            <a:off x="7806947" y="2803754"/>
            <a:ext cx="39897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Predicting drying completion time and spoilage risk</a:t>
            </a:r>
            <a:endParaRPr lang="en-US"/>
          </a:p>
        </p:txBody>
      </p:sp>
      <p:sp>
        <p:nvSpPr>
          <p:cNvPr id="25" name="TextBox 24">
            <a:extLst>
              <a:ext uri="{FF2B5EF4-FFF2-40B4-BE49-F238E27FC236}">
                <a16:creationId xmlns:a16="http://schemas.microsoft.com/office/drawing/2014/main" id="{E093E392-3113-D00B-251C-D957FC38AE8A}"/>
              </a:ext>
            </a:extLst>
          </p:cNvPr>
          <p:cNvSpPr txBox="1"/>
          <p:nvPr/>
        </p:nvSpPr>
        <p:spPr>
          <a:xfrm>
            <a:off x="7848136" y="3596646"/>
            <a:ext cx="39897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Detecting quality defects using computer vision</a:t>
            </a:r>
            <a:endParaRPr lang="en-US"/>
          </a:p>
        </p:txBody>
      </p:sp>
      <p:sp>
        <p:nvSpPr>
          <p:cNvPr id="26" name="TextBox 25">
            <a:extLst>
              <a:ext uri="{FF2B5EF4-FFF2-40B4-BE49-F238E27FC236}">
                <a16:creationId xmlns:a16="http://schemas.microsoft.com/office/drawing/2014/main" id="{708AAAE1-61A2-05E7-AC81-B516DEDE78CE}"/>
              </a:ext>
            </a:extLst>
          </p:cNvPr>
          <p:cNvSpPr txBox="1"/>
          <p:nvPr/>
        </p:nvSpPr>
        <p:spPr>
          <a:xfrm>
            <a:off x="7848135" y="4307159"/>
            <a:ext cx="398974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Maintaining digital traceability of processing batches</a:t>
            </a:r>
            <a:endParaRPr lang="en-US">
              <a:ea typeface="Cambria"/>
            </a:endParaRPr>
          </a:p>
          <a:p>
            <a:endParaRPr lang="en-US">
              <a:ea typeface="Cambria"/>
            </a:endParaRPr>
          </a:p>
        </p:txBody>
      </p:sp>
      <p:sp>
        <p:nvSpPr>
          <p:cNvPr id="27" name="TextBox 26">
            <a:extLst>
              <a:ext uri="{FF2B5EF4-FFF2-40B4-BE49-F238E27FC236}">
                <a16:creationId xmlns:a16="http://schemas.microsoft.com/office/drawing/2014/main" id="{7332EF2F-2D85-B25F-A875-FFB864404445}"/>
              </a:ext>
            </a:extLst>
          </p:cNvPr>
          <p:cNvSpPr txBox="1"/>
          <p:nvPr/>
        </p:nvSpPr>
        <p:spPr>
          <a:xfrm>
            <a:off x="5076568" y="6446108"/>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aseline="0">
                <a:latin typeface="Cambria"/>
              </a:rPr>
              <a:t>&lt;&lt; RP-026-079&gt;&gt;</a:t>
            </a:r>
            <a:endParaRPr lang="en-US"/>
          </a:p>
          <a:p>
            <a:pPr algn="ctr"/>
            <a:endParaRPr lang="en-US"/>
          </a:p>
        </p:txBody>
      </p:sp>
      <p:sp>
        <p:nvSpPr>
          <p:cNvPr id="28" name="TextBox 27">
            <a:extLst>
              <a:ext uri="{FF2B5EF4-FFF2-40B4-BE49-F238E27FC236}">
                <a16:creationId xmlns:a16="http://schemas.microsoft.com/office/drawing/2014/main" id="{CEF61A28-46BF-706B-879A-938917B2661E}"/>
              </a:ext>
            </a:extLst>
          </p:cNvPr>
          <p:cNvSpPr txBox="1"/>
          <p:nvPr/>
        </p:nvSpPr>
        <p:spPr>
          <a:xfrm>
            <a:off x="7803203" y="1343158"/>
            <a:ext cx="39939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lumMod val="49000"/>
                  </a:schemeClr>
                </a:solidFill>
                <a:ea typeface="+mn-lt"/>
                <a:cs typeface="+mn-lt"/>
              </a:rPr>
              <a:t>The platform will focus on</a:t>
            </a:r>
            <a:endParaRPr lang="en-US" sz="2400" b="1">
              <a:solidFill>
                <a:schemeClr val="accent1">
                  <a:lumMod val="49000"/>
                </a:schemeClr>
              </a:solidFill>
              <a:ea typeface="Cambria"/>
            </a:endParaRPr>
          </a:p>
        </p:txBody>
      </p:sp>
    </p:spTree>
    <p:extLst>
      <p:ext uri="{BB962C8B-B14F-4D97-AF65-F5344CB8AC3E}">
        <p14:creationId xmlns:p14="http://schemas.microsoft.com/office/powerpoint/2010/main" val="1116136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ECC59-1DD1-E36D-77A5-4D203A9CE6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E0BD90-6270-0828-6438-801563C2DF50}"/>
              </a:ext>
            </a:extLst>
          </p:cNvPr>
          <p:cNvSpPr/>
          <p:nvPr/>
        </p:nvSpPr>
        <p:spPr>
          <a:xfrm>
            <a:off x="-1773" y="-19250"/>
            <a:ext cx="10693477" cy="16262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41A377D-0B47-57D4-33C5-9C5037DDB7CC}"/>
              </a:ext>
            </a:extLst>
          </p:cNvPr>
          <p:cNvSpPr txBox="1">
            <a:spLocks/>
          </p:cNvSpPr>
          <p:nvPr/>
        </p:nvSpPr>
        <p:spPr>
          <a:xfrm>
            <a:off x="76200" y="130654"/>
            <a:ext cx="60198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bg1"/>
                </a:solidFill>
                <a:latin typeface="Adobe Devanagari"/>
              </a:rPr>
              <a:t>05. Objectives</a:t>
            </a:r>
          </a:p>
        </p:txBody>
      </p:sp>
      <p:sp>
        <p:nvSpPr>
          <p:cNvPr id="7" name="Arrow: Chevron 6">
            <a:extLst>
              <a:ext uri="{FF2B5EF4-FFF2-40B4-BE49-F238E27FC236}">
                <a16:creationId xmlns:a16="http://schemas.microsoft.com/office/drawing/2014/main" id="{D7E3A5CF-D93B-ADDE-6ED8-852FA13AC0C8}"/>
              </a:ext>
            </a:extLst>
          </p:cNvPr>
          <p:cNvSpPr/>
          <p:nvPr/>
        </p:nvSpPr>
        <p:spPr>
          <a:xfrm>
            <a:off x="209242" y="54102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Chevron 7">
            <a:extLst>
              <a:ext uri="{FF2B5EF4-FFF2-40B4-BE49-F238E27FC236}">
                <a16:creationId xmlns:a16="http://schemas.microsoft.com/office/drawing/2014/main" id="{96A74D90-355A-6AC8-7FFF-383FD8529C8F}"/>
              </a:ext>
            </a:extLst>
          </p:cNvPr>
          <p:cNvSpPr/>
          <p:nvPr/>
        </p:nvSpPr>
        <p:spPr>
          <a:xfrm>
            <a:off x="711077" y="5410287"/>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CF0DAD11-C15F-B680-7BA7-D2678936B994}"/>
              </a:ext>
            </a:extLst>
          </p:cNvPr>
          <p:cNvSpPr txBox="1"/>
          <p:nvPr/>
        </p:nvSpPr>
        <p:spPr>
          <a:xfrm>
            <a:off x="937404" y="2112880"/>
            <a:ext cx="552027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lumMod val="49000"/>
                  </a:schemeClr>
                </a:solidFill>
                <a:ea typeface="+mn-lt"/>
                <a:cs typeface="+mn-lt"/>
              </a:rPr>
              <a:t>Main Objective</a:t>
            </a:r>
            <a:endParaRPr lang="en-US" sz="2400" b="1">
              <a:solidFill>
                <a:schemeClr val="accent1">
                  <a:lumMod val="49000"/>
                </a:schemeClr>
              </a:solidFill>
            </a:endParaRPr>
          </a:p>
        </p:txBody>
      </p:sp>
      <p:sp>
        <p:nvSpPr>
          <p:cNvPr id="5" name="TextBox 4">
            <a:extLst>
              <a:ext uri="{FF2B5EF4-FFF2-40B4-BE49-F238E27FC236}">
                <a16:creationId xmlns:a16="http://schemas.microsoft.com/office/drawing/2014/main" id="{2E4051E3-C059-E6D9-806C-01E9DBE326B7}"/>
              </a:ext>
            </a:extLst>
          </p:cNvPr>
          <p:cNvSpPr txBox="1"/>
          <p:nvPr/>
        </p:nvSpPr>
        <p:spPr>
          <a:xfrm>
            <a:off x="942037" y="2722938"/>
            <a:ext cx="489533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Develop a smart IoT-driven digital platform to improve efficiency, quality control, and sustainability in dry fish processing.</a:t>
            </a:r>
            <a:endParaRPr lang="en-US" sz="2000"/>
          </a:p>
        </p:txBody>
      </p:sp>
      <p:sp>
        <p:nvSpPr>
          <p:cNvPr id="6" name="TextBox 5">
            <a:extLst>
              <a:ext uri="{FF2B5EF4-FFF2-40B4-BE49-F238E27FC236}">
                <a16:creationId xmlns:a16="http://schemas.microsoft.com/office/drawing/2014/main" id="{A414FB8C-7BA7-1356-602A-727FFBBF3182}"/>
              </a:ext>
            </a:extLst>
          </p:cNvPr>
          <p:cNvSpPr txBox="1"/>
          <p:nvPr/>
        </p:nvSpPr>
        <p:spPr>
          <a:xfrm>
            <a:off x="5845254" y="3228989"/>
            <a:ext cx="5728585" cy="32624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lumMod val="49000"/>
                  </a:schemeClr>
                </a:solidFill>
              </a:rPr>
              <a:t>Specific Objectives</a:t>
            </a:r>
          </a:p>
          <a:p>
            <a:endParaRPr lang="en-US" sz="2400" b="1">
              <a:solidFill>
                <a:schemeClr val="accent1">
                  <a:lumMod val="49000"/>
                </a:schemeClr>
              </a:solidFill>
              <a:ea typeface="+mn-lt"/>
              <a:cs typeface="+mn-lt"/>
            </a:endParaRPr>
          </a:p>
          <a:p>
            <a:pPr marL="285750" indent="-285750">
              <a:buFont typeface="Arial"/>
              <a:buChar char="•"/>
            </a:pPr>
            <a:r>
              <a:rPr lang="en-US" sz="2000">
                <a:ea typeface="+mn-lt"/>
                <a:cs typeface="+mn-lt"/>
              </a:rPr>
              <a:t>Collect drying data using IoT sensors.</a:t>
            </a:r>
            <a:endParaRPr lang="en-US" sz="2000">
              <a:ea typeface="Cambria"/>
            </a:endParaRPr>
          </a:p>
          <a:p>
            <a:pPr marL="285750" indent="-285750">
              <a:buFont typeface="Arial"/>
              <a:buChar char="•"/>
            </a:pPr>
            <a:r>
              <a:rPr lang="en-US" sz="2000">
                <a:ea typeface="+mn-lt"/>
                <a:cs typeface="+mn-lt"/>
              </a:rPr>
              <a:t>Develop machine learning models to predict drying time and spoilage risk.</a:t>
            </a:r>
            <a:endParaRPr lang="en-US" sz="2000">
              <a:ea typeface="Cambria"/>
            </a:endParaRPr>
          </a:p>
          <a:p>
            <a:pPr marL="285750" indent="-285750">
              <a:buFont typeface="Arial"/>
              <a:buChar char="•"/>
            </a:pPr>
            <a:r>
              <a:rPr lang="en-US" sz="2000">
                <a:ea typeface="+mn-lt"/>
                <a:cs typeface="+mn-lt"/>
              </a:rPr>
              <a:t>Detect quality issues using computer vision techniques.</a:t>
            </a:r>
            <a:endParaRPr lang="en-US" sz="2000">
              <a:ea typeface="Cambria"/>
            </a:endParaRPr>
          </a:p>
          <a:p>
            <a:pPr marL="285750" indent="-285750">
              <a:buFont typeface="Arial"/>
              <a:buChar char="•"/>
            </a:pPr>
            <a:r>
              <a:rPr lang="en-US" sz="2000">
                <a:ea typeface="+mn-lt"/>
                <a:cs typeface="+mn-lt"/>
              </a:rPr>
              <a:t>Maintain digital traceability records for processing batches.</a:t>
            </a:r>
            <a:endParaRPr lang="en-US" sz="2000"/>
          </a:p>
          <a:p>
            <a:pPr algn="l"/>
            <a:endParaRPr lang="en-US">
              <a:ea typeface="Cambria"/>
            </a:endParaRPr>
          </a:p>
        </p:txBody>
      </p:sp>
    </p:spTree>
    <p:extLst>
      <p:ext uri="{BB962C8B-B14F-4D97-AF65-F5344CB8AC3E}">
        <p14:creationId xmlns:p14="http://schemas.microsoft.com/office/powerpoint/2010/main" val="1431795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F491F-7A3B-920D-0BC1-93745D9E6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70E276-FDB7-5365-24D1-58B0A0F2BE86}"/>
              </a:ext>
            </a:extLst>
          </p:cNvPr>
          <p:cNvSpPr txBox="1">
            <a:spLocks/>
          </p:cNvSpPr>
          <p:nvPr/>
        </p:nvSpPr>
        <p:spPr>
          <a:xfrm>
            <a:off x="914400" y="156902"/>
            <a:ext cx="7696200" cy="99060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06. System Overview Diagram</a:t>
            </a:r>
          </a:p>
        </p:txBody>
      </p:sp>
      <p:sp>
        <p:nvSpPr>
          <p:cNvPr id="3" name="Isosceles Triangle 2">
            <a:extLst>
              <a:ext uri="{FF2B5EF4-FFF2-40B4-BE49-F238E27FC236}">
                <a16:creationId xmlns:a16="http://schemas.microsoft.com/office/drawing/2014/main" id="{9FCB85F2-DCF8-0FB6-5899-A001063469DD}"/>
              </a:ext>
            </a:extLst>
          </p:cNvPr>
          <p:cNvSpPr/>
          <p:nvPr/>
        </p:nvSpPr>
        <p:spPr>
          <a:xfrm rot="5400000">
            <a:off x="-228600" y="1875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40C661C-B504-DFE4-5784-BAFC88BC33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345453"/>
            <a:ext cx="9910610" cy="5055960"/>
          </a:xfrm>
          <a:prstGeom prst="rect">
            <a:avLst/>
          </a:prstGeom>
        </p:spPr>
      </p:pic>
      <p:pic>
        <p:nvPicPr>
          <p:cNvPr id="13" name="Picture 12">
            <a:extLst>
              <a:ext uri="{FF2B5EF4-FFF2-40B4-BE49-F238E27FC236}">
                <a16:creationId xmlns:a16="http://schemas.microsoft.com/office/drawing/2014/main" id="{19EDA1F2-58EE-7C95-B275-1D3415965F3D}"/>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957934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3A2DA-77A5-094E-4EE6-A3FDFBF2156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C18696C-7B08-3E48-9DBC-4766116712A7}"/>
              </a:ext>
            </a:extLst>
          </p:cNvPr>
          <p:cNvSpPr txBox="1">
            <a:spLocks/>
          </p:cNvSpPr>
          <p:nvPr/>
        </p:nvSpPr>
        <p:spPr>
          <a:xfrm>
            <a:off x="0" y="355421"/>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07. Technologies</a:t>
            </a:r>
          </a:p>
        </p:txBody>
      </p:sp>
      <p:sp>
        <p:nvSpPr>
          <p:cNvPr id="5" name="L-Shape 4">
            <a:extLst>
              <a:ext uri="{FF2B5EF4-FFF2-40B4-BE49-F238E27FC236}">
                <a16:creationId xmlns:a16="http://schemas.microsoft.com/office/drawing/2014/main" id="{255E99D9-3292-20D4-0BEA-AB57FFA07B97}"/>
              </a:ext>
            </a:extLst>
          </p:cNvPr>
          <p:cNvSpPr/>
          <p:nvPr/>
        </p:nvSpPr>
        <p:spPr>
          <a:xfrm rot="5400000">
            <a:off x="935364" y="-960172"/>
            <a:ext cx="609600" cy="2480327"/>
          </a:xfrm>
          <a:prstGeom prst="corner">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5F462E5-3CF6-197B-1A69-5C75DBC49F22}"/>
              </a:ext>
            </a:extLst>
          </p:cNvPr>
          <p:cNvSpPr/>
          <p:nvPr/>
        </p:nvSpPr>
        <p:spPr>
          <a:xfrm>
            <a:off x="223311" y="508122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2C8532A-A01A-0D79-724D-55E6309AFBA7}"/>
              </a:ext>
            </a:extLst>
          </p:cNvPr>
          <p:cNvSpPr/>
          <p:nvPr/>
        </p:nvSpPr>
        <p:spPr>
          <a:xfrm>
            <a:off x="225821" y="54373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A25ADDE-9044-4232-C136-317532CE78E7}"/>
              </a:ext>
            </a:extLst>
          </p:cNvPr>
          <p:cNvSpPr/>
          <p:nvPr/>
        </p:nvSpPr>
        <p:spPr>
          <a:xfrm>
            <a:off x="228600" y="579120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2616;p98">
            <a:extLst>
              <a:ext uri="{FF2B5EF4-FFF2-40B4-BE49-F238E27FC236}">
                <a16:creationId xmlns:a16="http://schemas.microsoft.com/office/drawing/2014/main" id="{D3141943-76EA-8861-1853-9F15F562BF38}"/>
              </a:ext>
            </a:extLst>
          </p:cNvPr>
          <p:cNvSpPr txBox="1"/>
          <p:nvPr/>
        </p:nvSpPr>
        <p:spPr>
          <a:xfrm>
            <a:off x="1600200" y="1994725"/>
            <a:ext cx="6760200" cy="2908458"/>
          </a:xfrm>
          <a:prstGeom prst="rect">
            <a:avLst/>
          </a:prstGeom>
          <a:noFill/>
          <a:ln>
            <a:noFill/>
          </a:ln>
        </p:spPr>
        <p:txBody>
          <a:bodyPr spcFirstLastPara="1" wrap="square" lIns="91425" tIns="91425" rIns="91425" bIns="91425" anchor="t" anchorCtr="0">
            <a:spAutoFit/>
          </a:bodyPr>
          <a:lstStyle/>
          <a:p>
            <a:pPr marL="457200" lvl="0" indent="-317500" algn="l" rtl="0">
              <a:lnSpc>
                <a:spcPct val="150000"/>
              </a:lnSpc>
              <a:spcBef>
                <a:spcPts val="0"/>
              </a:spcBef>
              <a:spcAft>
                <a:spcPts val="0"/>
              </a:spcAft>
              <a:buSzPts val="1400"/>
              <a:buFont typeface="Barlow Light"/>
              <a:buAutoNum type="arabicPeriod"/>
            </a:pPr>
            <a:r>
              <a:rPr lang="en-US" sz="2000">
                <a:latin typeface="Aptos" panose="020B0004020202020204" pitchFamily="34" charset="0"/>
                <a:ea typeface="Barlow Light"/>
                <a:cs typeface="Barlow Light"/>
                <a:sym typeface="Barlow Light"/>
              </a:rPr>
              <a:t>Programming Language – Flutter, Node.js</a:t>
            </a:r>
          </a:p>
          <a:p>
            <a:pPr marL="457200" lvl="0" indent="-317500" algn="l" rtl="0">
              <a:lnSpc>
                <a:spcPct val="150000"/>
              </a:lnSpc>
              <a:spcBef>
                <a:spcPts val="0"/>
              </a:spcBef>
              <a:spcAft>
                <a:spcPts val="0"/>
              </a:spcAft>
              <a:buSzPts val="1400"/>
              <a:buFont typeface="Barlow Light"/>
              <a:buAutoNum type="arabicPeriod"/>
            </a:pPr>
            <a:r>
              <a:rPr lang="en" sz="2000">
                <a:latin typeface="Aptos" panose="020B0004020202020204" pitchFamily="34" charset="0"/>
                <a:ea typeface="Barlow Light"/>
                <a:cs typeface="Barlow Light"/>
                <a:sym typeface="Barlow Light"/>
              </a:rPr>
              <a:t>Machine Learning Framework – Python </a:t>
            </a:r>
            <a:endParaRPr sz="2000">
              <a:latin typeface="Aptos" panose="020B0004020202020204" pitchFamily="34" charset="0"/>
              <a:ea typeface="Barlow Light"/>
              <a:cs typeface="Barlow Light"/>
              <a:sym typeface="Barlow Light"/>
            </a:endParaRPr>
          </a:p>
          <a:p>
            <a:pPr marL="457200" lvl="0" indent="-317500" algn="l" rtl="0">
              <a:lnSpc>
                <a:spcPct val="150000"/>
              </a:lnSpc>
              <a:spcBef>
                <a:spcPts val="0"/>
              </a:spcBef>
              <a:spcAft>
                <a:spcPts val="0"/>
              </a:spcAft>
              <a:buSzPts val="1400"/>
              <a:buFont typeface="Barlow Light"/>
              <a:buAutoNum type="arabicPeriod"/>
            </a:pPr>
            <a:r>
              <a:rPr lang="en-US" sz="2000">
                <a:latin typeface="Aptos" panose="020B0004020202020204" pitchFamily="34" charset="0"/>
                <a:ea typeface="Barlow Light"/>
                <a:cs typeface="Barlow Light"/>
                <a:sym typeface="Barlow Light"/>
              </a:rPr>
              <a:t>Database – MongoDB</a:t>
            </a:r>
          </a:p>
          <a:p>
            <a:pPr marL="457200" lvl="0" indent="-317500" algn="l" rtl="0">
              <a:lnSpc>
                <a:spcPct val="150000"/>
              </a:lnSpc>
              <a:spcBef>
                <a:spcPts val="0"/>
              </a:spcBef>
              <a:spcAft>
                <a:spcPts val="0"/>
              </a:spcAft>
              <a:buSzPts val="1400"/>
              <a:buFont typeface="Barlow Light"/>
              <a:buAutoNum type="arabicPeriod"/>
            </a:pPr>
            <a:endParaRPr sz="2000">
              <a:latin typeface="Aptos" panose="020B0004020202020204" pitchFamily="34" charset="0"/>
              <a:ea typeface="Barlow Light"/>
              <a:cs typeface="Barlow Light"/>
              <a:sym typeface="Barlow Light"/>
            </a:endParaRPr>
          </a:p>
          <a:p>
            <a:pPr marL="457200" lvl="0" indent="-317500" algn="l" rtl="0">
              <a:lnSpc>
                <a:spcPct val="150000"/>
              </a:lnSpc>
              <a:spcBef>
                <a:spcPts val="0"/>
              </a:spcBef>
              <a:spcAft>
                <a:spcPts val="0"/>
              </a:spcAft>
              <a:buSzPts val="1400"/>
              <a:buFont typeface="Barlow Light"/>
              <a:buAutoNum type="arabicPeriod"/>
            </a:pPr>
            <a:endParaRPr sz="2000">
              <a:latin typeface="Aptos" panose="020B0004020202020204" pitchFamily="34" charset="0"/>
              <a:ea typeface="Barlow Light"/>
              <a:cs typeface="Barlow Light"/>
              <a:sym typeface="Barlow Light"/>
            </a:endParaRPr>
          </a:p>
          <a:p>
            <a:pPr marL="457200" lvl="0" indent="0" algn="l" rtl="0">
              <a:lnSpc>
                <a:spcPct val="150000"/>
              </a:lnSpc>
              <a:spcBef>
                <a:spcPts val="0"/>
              </a:spcBef>
              <a:spcAft>
                <a:spcPts val="0"/>
              </a:spcAft>
              <a:buNone/>
            </a:pPr>
            <a:endParaRPr>
              <a:latin typeface="Barlow Light"/>
              <a:ea typeface="Barlow Light"/>
              <a:cs typeface="Barlow Light"/>
              <a:sym typeface="Barlow Light"/>
            </a:endParaRPr>
          </a:p>
        </p:txBody>
      </p:sp>
      <p:pic>
        <p:nvPicPr>
          <p:cNvPr id="10" name="Google Shape;2618;p98">
            <a:extLst>
              <a:ext uri="{FF2B5EF4-FFF2-40B4-BE49-F238E27FC236}">
                <a16:creationId xmlns:a16="http://schemas.microsoft.com/office/drawing/2014/main" id="{8DD920E0-F09B-4A60-026A-13996D4CB96C}"/>
              </a:ext>
            </a:extLst>
          </p:cNvPr>
          <p:cNvPicPr preferRelativeResize="0"/>
          <p:nvPr/>
        </p:nvPicPr>
        <p:blipFill>
          <a:blip r:embed="rId2">
            <a:alphaModFix/>
          </a:blip>
          <a:stretch>
            <a:fillRect/>
          </a:stretch>
        </p:blipFill>
        <p:spPr>
          <a:xfrm>
            <a:off x="8620428" y="2819400"/>
            <a:ext cx="811174" cy="811149"/>
          </a:xfrm>
          <a:prstGeom prst="rect">
            <a:avLst/>
          </a:prstGeom>
          <a:noFill/>
          <a:ln>
            <a:noFill/>
          </a:ln>
        </p:spPr>
      </p:pic>
      <p:pic>
        <p:nvPicPr>
          <p:cNvPr id="1028" name="Picture 4" descr="Flutter - free Icon PNG, SVG">
            <a:extLst>
              <a:ext uri="{FF2B5EF4-FFF2-40B4-BE49-F238E27FC236}">
                <a16:creationId xmlns:a16="http://schemas.microsoft.com/office/drawing/2014/main" id="{F78E6CFD-BF13-DC30-9614-CFF35AC718F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5556" b="85333" l="16000" r="87111">
                        <a14:foregroundMark x1="55556" y1="68444" x2="71556" y2="47556"/>
                        <a14:foregroundMark x1="61333" y1="68000" x2="68444" y2="78667"/>
                        <a14:foregroundMark x1="50222" y1="70222" x2="73778" y2="85333"/>
                        <a14:foregroundMark x1="55556" y1="70222" x2="66222" y2="62222"/>
                      </a14:backgroundRemoval>
                    </a14:imgEffect>
                  </a14:imgLayer>
                </a14:imgProps>
              </a:ext>
              <a:ext uri="{28A0092B-C50C-407E-A947-70E740481C1C}">
                <a14:useLocalDpi xmlns:a14="http://schemas.microsoft.com/office/drawing/2010/main" val="0"/>
              </a:ext>
            </a:extLst>
          </a:blip>
          <a:srcRect l="7334" t="7334" r="3778" b="7334"/>
          <a:stretch>
            <a:fillRect/>
          </a:stretch>
        </p:blipFill>
        <p:spPr bwMode="auto">
          <a:xfrm>
            <a:off x="7848600" y="1676400"/>
            <a:ext cx="811174" cy="7787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a:extLst>
              <a:ext uri="{FF2B5EF4-FFF2-40B4-BE49-F238E27FC236}">
                <a16:creationId xmlns:a16="http://schemas.microsoft.com/office/drawing/2014/main" id="{F4FD4DC9-F00D-D3CC-9259-86BBB89988EA}"/>
              </a:ext>
            </a:extLst>
          </p:cNvPr>
          <p:cNvPicPr>
            <a:picLocks noChangeAspect="1"/>
          </p:cNvPicPr>
          <p:nvPr/>
        </p:nvPicPr>
        <p:blipFill>
          <a:blip r:embed="rId5"/>
          <a:stretch>
            <a:fillRect/>
          </a:stretch>
        </p:blipFill>
        <p:spPr>
          <a:xfrm>
            <a:off x="9372600" y="1676400"/>
            <a:ext cx="811174" cy="8111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4" name="Picture 10" descr="Mongodb original wordmark logo - free Icon PNG, SVG">
            <a:extLst>
              <a:ext uri="{FF2B5EF4-FFF2-40B4-BE49-F238E27FC236}">
                <a16:creationId xmlns:a16="http://schemas.microsoft.com/office/drawing/2014/main" id="{39089E93-C009-B6AB-83C9-3DB8EE9032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82228" y="3731557"/>
            <a:ext cx="838200" cy="83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a:extLst>
              <a:ext uri="{FF2B5EF4-FFF2-40B4-BE49-F238E27FC236}">
                <a16:creationId xmlns:a16="http://schemas.microsoft.com/office/drawing/2014/main" id="{A6205DE4-7931-B78F-DB74-AA73A04F4C6B}"/>
              </a:ext>
            </a:extLst>
          </p:cNvPr>
          <p:cNvPicPr>
            <a:picLocks noChangeAspect="1"/>
          </p:cNvPicPr>
          <p:nvPr/>
        </p:nvPicPr>
        <p:blipFill>
          <a:blip r:embed="rId7"/>
          <a:stretch>
            <a:fillRect/>
          </a:stretch>
        </p:blipFill>
        <p:spPr>
          <a:xfrm>
            <a:off x="10952255" y="0"/>
            <a:ext cx="1255695" cy="1120163"/>
          </a:xfrm>
          <a:prstGeom prst="rect">
            <a:avLst/>
          </a:prstGeom>
        </p:spPr>
      </p:pic>
    </p:spTree>
    <p:extLst>
      <p:ext uri="{BB962C8B-B14F-4D97-AF65-F5344CB8AC3E}">
        <p14:creationId xmlns:p14="http://schemas.microsoft.com/office/powerpoint/2010/main" val="427790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a:xfrm>
            <a:off x="2638452" y="3733800"/>
            <a:ext cx="7896896" cy="755426"/>
          </a:xfrm>
        </p:spPr>
        <p:txBody>
          <a:bodyPr>
            <a:normAutofit fontScale="90000"/>
          </a:bodyPr>
          <a:lstStyle/>
          <a:p>
            <a:r>
              <a:rPr lang="en-US">
                <a:latin typeface="Aptos"/>
              </a:rPr>
              <a:t>VIVIPEM L B R V   |  IT22639844</a:t>
            </a:r>
            <a:br>
              <a:rPr lang="en-US"/>
            </a:br>
            <a:endParaRPr lang="en-US"/>
          </a:p>
        </p:txBody>
      </p:sp>
      <p:sp>
        <p:nvSpPr>
          <p:cNvPr id="4" name="Rectangle 3">
            <a:extLst>
              <a:ext uri="{FF2B5EF4-FFF2-40B4-BE49-F238E27FC236}">
                <a16:creationId xmlns:a16="http://schemas.microsoft.com/office/drawing/2014/main" id="{5FB98E66-DBD5-4B29-AC68-A58A70C64231}"/>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IT22639844</a:t>
            </a:r>
            <a:r>
              <a:rPr lang="en-US" sz="1800">
                <a:solidFill>
                  <a:schemeClr val="tx1"/>
                </a:solidFill>
              </a:rPr>
              <a:t>   |   </a:t>
            </a:r>
            <a:r>
              <a:rPr lang="pt-BR" sz="1800">
                <a:solidFill>
                  <a:schemeClr val="tx1"/>
                </a:solidFill>
              </a:rPr>
              <a:t>VIVIPEM L B R V   </a:t>
            </a:r>
            <a:r>
              <a:rPr lang="en-US" sz="1800">
                <a:solidFill>
                  <a:schemeClr val="tx1"/>
                </a:solidFill>
              </a:rPr>
              <a:t>|   </a:t>
            </a:r>
            <a:r>
              <a:rPr lang="en-US">
                <a:solidFill>
                  <a:schemeClr val="tx1"/>
                </a:solidFill>
              </a:rPr>
              <a:t>     RP-026-079 </a:t>
            </a:r>
            <a:endParaRPr lang="en-US" sz="1800" b="0">
              <a:solidFill>
                <a:schemeClr val="tx1"/>
              </a:solidFill>
            </a:endParaRPr>
          </a:p>
        </p:txBody>
      </p:sp>
      <p:sp>
        <p:nvSpPr>
          <p:cNvPr id="16" name="Text Placeholder 5">
            <a:extLst>
              <a:ext uri="{FF2B5EF4-FFF2-40B4-BE49-F238E27FC236}">
                <a16:creationId xmlns:a16="http://schemas.microsoft.com/office/drawing/2014/main" id="{46402E2E-E052-92C7-F5C1-EBA631204DF8}"/>
              </a:ext>
            </a:extLst>
          </p:cNvPr>
          <p:cNvSpPr txBox="1">
            <a:spLocks/>
          </p:cNvSpPr>
          <p:nvPr/>
        </p:nvSpPr>
        <p:spPr>
          <a:xfrm>
            <a:off x="856941" y="4114178"/>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a:ea typeface="Yu Gothic Light"/>
                <a:cs typeface="Times New Roman"/>
              </a:rPr>
              <a:t>BSc (Hons) Degree in Information Technology (Specialization in Information Technology)</a:t>
            </a:r>
          </a:p>
          <a:p>
            <a:pPr algn="ctr"/>
            <a:endParaRPr lang="en-US"/>
          </a:p>
        </p:txBody>
      </p:sp>
      <p:pic>
        <p:nvPicPr>
          <p:cNvPr id="19" name="Picture 18" descr="A person smiling at camera&#10;&#10;AI-generated content may be incorrect.">
            <a:extLst>
              <a:ext uri="{FF2B5EF4-FFF2-40B4-BE49-F238E27FC236}">
                <a16:creationId xmlns:a16="http://schemas.microsoft.com/office/drawing/2014/main" id="{968F96AA-6E97-0F11-3803-6FD52095F136}"/>
              </a:ext>
            </a:extLst>
          </p:cNvPr>
          <p:cNvPicPr>
            <a:picLocks noChangeAspect="1"/>
          </p:cNvPicPr>
          <p:nvPr/>
        </p:nvPicPr>
        <p:blipFill>
          <a:blip r:embed="rId2"/>
          <a:srcRect t="8251" b="8251"/>
          <a:stretch>
            <a:fillRect/>
          </a:stretch>
        </p:blipFill>
        <p:spPr>
          <a:xfrm>
            <a:off x="4916912" y="1234175"/>
            <a:ext cx="2243898" cy="2039779"/>
          </a:xfrm>
          <a:prstGeom prst="ellipse">
            <a:avLst/>
          </a:prstGeom>
          <a:ln w="28575">
            <a:solidFill>
              <a:schemeClr val="bg1"/>
            </a:solidFill>
          </a:ln>
          <a:effectLst>
            <a:softEdge rad="0"/>
          </a:effectLst>
        </p:spPr>
      </p:pic>
      <p:sp>
        <p:nvSpPr>
          <p:cNvPr id="20" name="Half Frame 19">
            <a:extLst>
              <a:ext uri="{FF2B5EF4-FFF2-40B4-BE49-F238E27FC236}">
                <a16:creationId xmlns:a16="http://schemas.microsoft.com/office/drawing/2014/main" id="{857A7DE1-B1A7-6662-C7DF-70D4AE0D76E1}"/>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1" name="Picture 20">
            <a:extLst>
              <a:ext uri="{FF2B5EF4-FFF2-40B4-BE49-F238E27FC236}">
                <a16:creationId xmlns:a16="http://schemas.microsoft.com/office/drawing/2014/main" id="{5318DFB5-6D2A-BEF8-7145-5AA3FB001195}"/>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2181409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D372B-760D-B4FC-5F0B-4F4229EFCE0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E3305CF-7002-FDD0-535D-8EF112ADD267}"/>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IT22639844</a:t>
            </a:r>
            <a:r>
              <a:rPr lang="en-US" sz="1800">
                <a:solidFill>
                  <a:schemeClr val="tx1"/>
                </a:solidFill>
              </a:rPr>
              <a:t>   |   </a:t>
            </a:r>
            <a:r>
              <a:rPr lang="pt-BR" sz="1800">
                <a:solidFill>
                  <a:schemeClr val="tx1"/>
                </a:solidFill>
              </a:rPr>
              <a:t>VIVIPEM L B R V   </a:t>
            </a:r>
            <a:r>
              <a:rPr lang="en-US" sz="1800">
                <a:solidFill>
                  <a:schemeClr val="tx1"/>
                </a:solidFill>
              </a:rPr>
              <a:t>|   </a:t>
            </a:r>
            <a:r>
              <a:rPr lang="en-US">
                <a:solidFill>
                  <a:schemeClr val="tx1"/>
                </a:solidFill>
              </a:rPr>
              <a:t>     RP-026-079 </a:t>
            </a:r>
            <a:endParaRPr lang="en-US" sz="1800" b="0">
              <a:solidFill>
                <a:schemeClr val="tx1"/>
              </a:solidFill>
            </a:endParaRPr>
          </a:p>
        </p:txBody>
      </p:sp>
      <p:pic>
        <p:nvPicPr>
          <p:cNvPr id="6" name="Picture 5">
            <a:extLst>
              <a:ext uri="{FF2B5EF4-FFF2-40B4-BE49-F238E27FC236}">
                <a16:creationId xmlns:a16="http://schemas.microsoft.com/office/drawing/2014/main" id="{D40DC88C-3A04-37DA-13E6-B36644AC5A5E}"/>
              </a:ext>
            </a:extLst>
          </p:cNvPr>
          <p:cNvPicPr>
            <a:picLocks noChangeAspect="1"/>
          </p:cNvPicPr>
          <p:nvPr/>
        </p:nvPicPr>
        <p:blipFill>
          <a:blip r:embed="rId2"/>
          <a:stretch>
            <a:fillRect/>
          </a:stretch>
        </p:blipFill>
        <p:spPr>
          <a:xfrm>
            <a:off x="10952255" y="0"/>
            <a:ext cx="1255695" cy="1120163"/>
          </a:xfrm>
          <a:prstGeom prst="rect">
            <a:avLst/>
          </a:prstGeom>
        </p:spPr>
      </p:pic>
      <p:sp>
        <p:nvSpPr>
          <p:cNvPr id="3" name="Title 2">
            <a:extLst>
              <a:ext uri="{FF2B5EF4-FFF2-40B4-BE49-F238E27FC236}">
                <a16:creationId xmlns:a16="http://schemas.microsoft.com/office/drawing/2014/main" id="{2AA1344A-BD87-14A9-BF72-EC1904B9597E}"/>
              </a:ext>
            </a:extLst>
          </p:cNvPr>
          <p:cNvSpPr>
            <a:spLocks noGrp="1"/>
          </p:cNvSpPr>
          <p:nvPr>
            <p:ph type="title"/>
          </p:nvPr>
        </p:nvSpPr>
        <p:spPr>
          <a:xfrm>
            <a:off x="1403522" y="210066"/>
            <a:ext cx="10630930" cy="1824680"/>
          </a:xfrm>
          <a:ln>
            <a:noFill/>
          </a:ln>
        </p:spPr>
        <p:txBody>
          <a:bodyPr>
            <a:normAutofit/>
          </a:bodyPr>
          <a:lstStyle/>
          <a:p>
            <a:r>
              <a:rPr lang="en-US" sz="3600">
                <a:solidFill>
                  <a:schemeClr val="accent1">
                    <a:lumMod val="75000"/>
                  </a:schemeClr>
                </a:solidFill>
                <a:latin typeface="Aptos"/>
                <a:ea typeface="Roboto"/>
                <a:cs typeface="Roboto"/>
              </a:rPr>
              <a:t>C</a:t>
            </a:r>
            <a:r>
              <a:rPr lang="en-US" sz="3600" cap="none">
                <a:solidFill>
                  <a:schemeClr val="accent1">
                    <a:lumMod val="75000"/>
                  </a:schemeClr>
                </a:solidFill>
                <a:latin typeface="Aptos"/>
                <a:ea typeface="Roboto"/>
                <a:cs typeface="Roboto"/>
              </a:rPr>
              <a:t>omponent 0</a:t>
            </a:r>
            <a:r>
              <a:rPr lang="en-US" sz="3600">
                <a:solidFill>
                  <a:schemeClr val="accent1">
                    <a:lumMod val="75000"/>
                  </a:schemeClr>
                </a:solidFill>
                <a:latin typeface="Aptos"/>
                <a:ea typeface="Roboto"/>
                <a:cs typeface="Roboto"/>
              </a:rPr>
              <a:t>1</a:t>
            </a:r>
            <a:r>
              <a:rPr lang="en-US" sz="3600" b="1">
                <a:solidFill>
                  <a:schemeClr val="accent1">
                    <a:lumMod val="75000"/>
                  </a:schemeClr>
                </a:solidFill>
                <a:latin typeface="Aptos"/>
                <a:ea typeface="Roboto"/>
                <a:cs typeface="Roboto"/>
              </a:rPr>
              <a:t>: </a:t>
            </a:r>
            <a:r>
              <a:rPr lang="en-US" sz="3600" cap="none">
                <a:solidFill>
                  <a:srgbClr val="1C7ED9"/>
                </a:solidFill>
                <a:latin typeface="Aptos"/>
                <a:ea typeface="Roboto"/>
                <a:cs typeface="Roboto"/>
              </a:rPr>
              <a:t>ML-based Predictive Analytics Module For Dry Fish Processing</a:t>
            </a:r>
            <a:endParaRPr lang="en-US" cap="none">
              <a:solidFill>
                <a:srgbClr val="1C7ED9"/>
              </a:solidFill>
              <a:latin typeface="Aptos"/>
            </a:endParaRPr>
          </a:p>
        </p:txBody>
      </p:sp>
      <p:sp>
        <p:nvSpPr>
          <p:cNvPr id="7" name="Arrow: Chevron 6">
            <a:extLst>
              <a:ext uri="{FF2B5EF4-FFF2-40B4-BE49-F238E27FC236}">
                <a16:creationId xmlns:a16="http://schemas.microsoft.com/office/drawing/2014/main" id="{F8DB5300-6D26-1383-E3CE-84277D1A7AD8}"/>
              </a:ext>
            </a:extLst>
          </p:cNvPr>
          <p:cNvSpPr/>
          <p:nvPr/>
        </p:nvSpPr>
        <p:spPr>
          <a:xfrm>
            <a:off x="152400"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Arrow: Chevron 8">
            <a:extLst>
              <a:ext uri="{FF2B5EF4-FFF2-40B4-BE49-F238E27FC236}">
                <a16:creationId xmlns:a16="http://schemas.microsoft.com/office/drawing/2014/main" id="{D1FB5120-7B87-2E8D-EA68-20740FCF5716}"/>
              </a:ext>
            </a:extLst>
          </p:cNvPr>
          <p:cNvSpPr/>
          <p:nvPr/>
        </p:nvSpPr>
        <p:spPr>
          <a:xfrm>
            <a:off x="727386"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A107DB41-3076-CB31-31C6-8F6EAEA77A7A}"/>
              </a:ext>
            </a:extLst>
          </p:cNvPr>
          <p:cNvSpPr txBox="1"/>
          <p:nvPr/>
        </p:nvSpPr>
        <p:spPr>
          <a:xfrm>
            <a:off x="494270" y="3058297"/>
            <a:ext cx="60960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rgbClr val="0F6FC6"/>
                </a:solidFill>
                <a:latin typeface="Aptos"/>
              </a:rPr>
              <a:t>Problem Definition</a:t>
            </a:r>
            <a:endParaRPr lang="en-US">
              <a:solidFill>
                <a:srgbClr val="000000"/>
              </a:solidFill>
              <a:latin typeface="Aptos"/>
            </a:endParaRPr>
          </a:p>
          <a:p>
            <a:pPr algn="ctr"/>
            <a:endParaRPr lang="en-US"/>
          </a:p>
        </p:txBody>
      </p:sp>
      <p:sp>
        <p:nvSpPr>
          <p:cNvPr id="5" name="TextBox 4">
            <a:extLst>
              <a:ext uri="{FF2B5EF4-FFF2-40B4-BE49-F238E27FC236}">
                <a16:creationId xmlns:a16="http://schemas.microsoft.com/office/drawing/2014/main" id="{DCD7DC9B-B429-331C-F4F0-D55947E21B8E}"/>
              </a:ext>
            </a:extLst>
          </p:cNvPr>
          <p:cNvSpPr txBox="1"/>
          <p:nvPr/>
        </p:nvSpPr>
        <p:spPr>
          <a:xfrm>
            <a:off x="5502754" y="2473137"/>
            <a:ext cx="607253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Traditional dry fish processing is manual and weather-dependent; processors determine drying completion using visual inspection and personal experience. [1][2].</a:t>
            </a:r>
          </a:p>
          <a:p>
            <a:pPr marL="285750" indent="-285750">
              <a:buFont typeface="Arial"/>
              <a:buChar char="•"/>
            </a:pPr>
            <a:endParaRPr lang="en-US">
              <a:ea typeface="+mn-lt"/>
              <a:cs typeface="+mn-lt"/>
            </a:endParaRPr>
          </a:p>
          <a:p>
            <a:pPr marL="285750" indent="-285750">
              <a:buFont typeface="Arial"/>
              <a:buChar char="•"/>
            </a:pPr>
            <a:r>
              <a:rPr lang="en-US">
                <a:ea typeface="+mn-lt"/>
                <a:cs typeface="+mn-lt"/>
              </a:rPr>
              <a:t>Result: ~20–30% post-harvest loss from over-drying, under-drying, or spoilage (e.g. humidity spikes) [1][2].</a:t>
            </a:r>
          </a:p>
          <a:p>
            <a:pPr marL="285750" indent="-285750">
              <a:buFont typeface="Arial"/>
              <a:buChar char="•"/>
            </a:pPr>
            <a:endParaRPr lang="en-US">
              <a:ea typeface="+mn-lt"/>
              <a:cs typeface="+mn-lt"/>
            </a:endParaRPr>
          </a:p>
          <a:p>
            <a:pPr marL="285750" indent="-285750">
              <a:buFont typeface="Arial"/>
              <a:buChar char="•"/>
            </a:pPr>
            <a:r>
              <a:rPr lang="en-US">
                <a:ea typeface="+mn-lt"/>
                <a:cs typeface="+mn-lt"/>
              </a:rPr>
              <a:t>Existing IoT systems show live sensor data but do not predict drying time or spoilage risk [3][4].</a:t>
            </a:r>
          </a:p>
          <a:p>
            <a:pPr marL="285750" indent="-285750">
              <a:buFont typeface="Arial"/>
              <a:buChar char="•"/>
            </a:pPr>
            <a:endParaRPr lang="en-US">
              <a:ea typeface="Cambria"/>
            </a:endParaRPr>
          </a:p>
          <a:p>
            <a:endParaRPr lang="en-US">
              <a:ea typeface="Cambria"/>
            </a:endParaRPr>
          </a:p>
        </p:txBody>
      </p:sp>
    </p:spTree>
    <p:extLst>
      <p:ext uri="{BB962C8B-B14F-4D97-AF65-F5344CB8AC3E}">
        <p14:creationId xmlns:p14="http://schemas.microsoft.com/office/powerpoint/2010/main" val="260102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73496-097E-B9B0-A7AC-29C01FBA3DE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DA7A34E-E331-9CA7-AEAE-0E178F07914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IT22639844</a:t>
            </a:r>
            <a:r>
              <a:rPr lang="en-US" sz="1800">
                <a:solidFill>
                  <a:schemeClr val="tx1"/>
                </a:solidFill>
              </a:rPr>
              <a:t>   |   </a:t>
            </a:r>
            <a:r>
              <a:rPr lang="pt-BR" sz="1800">
                <a:solidFill>
                  <a:schemeClr val="tx1"/>
                </a:solidFill>
              </a:rPr>
              <a:t>VIVIPEM L B R V   </a:t>
            </a:r>
            <a:r>
              <a:rPr lang="en-US" sz="1800">
                <a:solidFill>
                  <a:schemeClr val="tx1"/>
                </a:solidFill>
              </a:rPr>
              <a:t>|   </a:t>
            </a:r>
            <a:r>
              <a:rPr lang="en-US">
                <a:solidFill>
                  <a:schemeClr val="tx1"/>
                </a:solidFill>
              </a:rPr>
              <a:t>     RP-026-079 </a:t>
            </a:r>
            <a:endParaRPr lang="en-US" sz="1800" b="0">
              <a:solidFill>
                <a:schemeClr val="tx1"/>
              </a:solidFill>
            </a:endParaRPr>
          </a:p>
        </p:txBody>
      </p:sp>
      <p:pic>
        <p:nvPicPr>
          <p:cNvPr id="2" name="Picture 1">
            <a:extLst>
              <a:ext uri="{FF2B5EF4-FFF2-40B4-BE49-F238E27FC236}">
                <a16:creationId xmlns:a16="http://schemas.microsoft.com/office/drawing/2014/main" id="{2FF8F86E-1002-844A-364F-15F5EB4FE3B9}"/>
              </a:ext>
            </a:extLst>
          </p:cNvPr>
          <p:cNvPicPr>
            <a:picLocks noChangeAspect="1"/>
          </p:cNvPicPr>
          <p:nvPr/>
        </p:nvPicPr>
        <p:blipFill>
          <a:blip r:embed="rId2"/>
          <a:stretch>
            <a:fillRect/>
          </a:stretch>
        </p:blipFill>
        <p:spPr>
          <a:xfrm>
            <a:off x="10952255" y="0"/>
            <a:ext cx="1255695" cy="1120163"/>
          </a:xfrm>
          <a:prstGeom prst="rect">
            <a:avLst/>
          </a:prstGeom>
        </p:spPr>
      </p:pic>
      <p:sp>
        <p:nvSpPr>
          <p:cNvPr id="6" name="Title 7">
            <a:extLst>
              <a:ext uri="{FF2B5EF4-FFF2-40B4-BE49-F238E27FC236}">
                <a16:creationId xmlns:a16="http://schemas.microsoft.com/office/drawing/2014/main" id="{25CC901A-A443-D26A-E800-D07C279D3C3C}"/>
              </a:ext>
            </a:extLst>
          </p:cNvPr>
          <p:cNvSpPr>
            <a:spLocks noGrp="1"/>
          </p:cNvSpPr>
          <p:nvPr>
            <p:ph type="title"/>
          </p:nvPr>
        </p:nvSpPr>
        <p:spPr>
          <a:xfrm>
            <a:off x="2137654" y="353016"/>
            <a:ext cx="7505301" cy="771568"/>
          </a:xfrm>
        </p:spPr>
        <p:txBody>
          <a:bodyPr>
            <a:normAutofit/>
          </a:bodyPr>
          <a:lstStyle/>
          <a:p>
            <a:r>
              <a:rPr lang="en-US" b="1" cap="none">
                <a:solidFill>
                  <a:schemeClr val="accent1"/>
                </a:solidFill>
                <a:latin typeface="Aptos"/>
              </a:rPr>
              <a:t>Objectives</a:t>
            </a:r>
          </a:p>
        </p:txBody>
      </p:sp>
      <p:pic>
        <p:nvPicPr>
          <p:cNvPr id="8" name="Picture 7" descr="A blue and green dart in a circle&#10;&#10;Description automatically generated">
            <a:extLst>
              <a:ext uri="{FF2B5EF4-FFF2-40B4-BE49-F238E27FC236}">
                <a16:creationId xmlns:a16="http://schemas.microsoft.com/office/drawing/2014/main" id="{5F64392A-BD6D-877C-1C87-F4D0781C09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5994" y="459768"/>
            <a:ext cx="611671" cy="611671"/>
          </a:xfrm>
          <a:prstGeom prst="rect">
            <a:avLst/>
          </a:prstGeom>
        </p:spPr>
      </p:pic>
      <p:sp>
        <p:nvSpPr>
          <p:cNvPr id="11" name="Diamond 10">
            <a:extLst>
              <a:ext uri="{FF2B5EF4-FFF2-40B4-BE49-F238E27FC236}">
                <a16:creationId xmlns:a16="http://schemas.microsoft.com/office/drawing/2014/main" id="{FC4B77C3-A98C-1E51-C0E9-2CE86A78BFCC}"/>
              </a:ext>
            </a:extLst>
          </p:cNvPr>
          <p:cNvSpPr/>
          <p:nvPr/>
        </p:nvSpPr>
        <p:spPr>
          <a:xfrm>
            <a:off x="968386" y="161262"/>
            <a:ext cx="1165214" cy="1226986"/>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F673324D-1AB9-04E1-5021-8EB1C57736A1}"/>
              </a:ext>
            </a:extLst>
          </p:cNvPr>
          <p:cNvSpPr/>
          <p:nvPr/>
        </p:nvSpPr>
        <p:spPr>
          <a:xfrm>
            <a:off x="321649" y="747456"/>
            <a:ext cx="619197" cy="640792"/>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iamond 14">
            <a:extLst>
              <a:ext uri="{FF2B5EF4-FFF2-40B4-BE49-F238E27FC236}">
                <a16:creationId xmlns:a16="http://schemas.microsoft.com/office/drawing/2014/main" id="{AB4D7337-2083-6BB8-EAB7-B1828B280F5F}"/>
              </a:ext>
            </a:extLst>
          </p:cNvPr>
          <p:cNvSpPr/>
          <p:nvPr/>
        </p:nvSpPr>
        <p:spPr>
          <a:xfrm>
            <a:off x="1028605" y="1229029"/>
            <a:ext cx="269943" cy="285449"/>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iamond 16">
            <a:extLst>
              <a:ext uri="{FF2B5EF4-FFF2-40B4-BE49-F238E27FC236}">
                <a16:creationId xmlns:a16="http://schemas.microsoft.com/office/drawing/2014/main" id="{23B4E26C-D9A2-5C46-D15A-8C0C433D4C76}"/>
              </a:ext>
            </a:extLst>
          </p:cNvPr>
          <p:cNvSpPr/>
          <p:nvPr/>
        </p:nvSpPr>
        <p:spPr>
          <a:xfrm>
            <a:off x="697971" y="349859"/>
            <a:ext cx="172820" cy="162561"/>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45E67CA9-5DAE-D3D3-4E0E-2BBC47E23ADD}"/>
              </a:ext>
            </a:extLst>
          </p:cNvPr>
          <p:cNvGrpSpPr/>
          <p:nvPr/>
        </p:nvGrpSpPr>
        <p:grpSpPr>
          <a:xfrm>
            <a:off x="628135" y="2166612"/>
            <a:ext cx="6096000" cy="2596897"/>
            <a:chOff x="628135" y="2166612"/>
            <a:chExt cx="6096000" cy="2596897"/>
          </a:xfrm>
        </p:grpSpPr>
        <p:sp>
          <p:nvSpPr>
            <p:cNvPr id="18" name="TextBox 17">
              <a:extLst>
                <a:ext uri="{FF2B5EF4-FFF2-40B4-BE49-F238E27FC236}">
                  <a16:creationId xmlns:a16="http://schemas.microsoft.com/office/drawing/2014/main" id="{B9F4F251-24B4-3DE3-07FE-65A86D25E210}"/>
                </a:ext>
              </a:extLst>
            </p:cNvPr>
            <p:cNvSpPr txBox="1"/>
            <p:nvPr/>
          </p:nvSpPr>
          <p:spPr>
            <a:xfrm>
              <a:off x="628135" y="2166612"/>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C00000"/>
                  </a:solidFill>
                  <a:latin typeface="Aptos"/>
                </a:rPr>
                <a:t>Main Objective</a:t>
              </a:r>
              <a:r>
                <a:rPr sz="2400">
                  <a:latin typeface="Aptos"/>
                  <a:ea typeface="Aptos"/>
                  <a:cs typeface="Aptos"/>
                </a:rPr>
                <a:t>​</a:t>
              </a:r>
              <a:endParaRPr lang="en-US"/>
            </a:p>
            <a:p>
              <a:pPr algn="ctr"/>
              <a:endParaRPr lang="en-US"/>
            </a:p>
          </p:txBody>
        </p:sp>
        <p:sp>
          <p:nvSpPr>
            <p:cNvPr id="20" name="TextBox 19">
              <a:extLst>
                <a:ext uri="{FF2B5EF4-FFF2-40B4-BE49-F238E27FC236}">
                  <a16:creationId xmlns:a16="http://schemas.microsoft.com/office/drawing/2014/main" id="{295DBFF4-8405-2751-F831-EEBCB89BAEF6}"/>
                </a:ext>
              </a:extLst>
            </p:cNvPr>
            <p:cNvSpPr txBox="1"/>
            <p:nvPr/>
          </p:nvSpPr>
          <p:spPr>
            <a:xfrm>
              <a:off x="633498" y="2732184"/>
              <a:ext cx="290647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ea typeface="+mn-lt"/>
                  <a:cs typeface="+mn-lt"/>
                </a:rPr>
                <a:t>Develop an ML-based predictive analytics module to estimate drying completion time and predict spoilage risk in dry fish processing using IoT sensor data.</a:t>
              </a:r>
            </a:p>
          </p:txBody>
        </p:sp>
      </p:grpSp>
      <p:grpSp>
        <p:nvGrpSpPr>
          <p:cNvPr id="53" name="Group 52">
            <a:extLst>
              <a:ext uri="{FF2B5EF4-FFF2-40B4-BE49-F238E27FC236}">
                <a16:creationId xmlns:a16="http://schemas.microsoft.com/office/drawing/2014/main" id="{C77C0E62-E6B3-8A2F-E86F-6FB476A0D9DC}"/>
              </a:ext>
            </a:extLst>
          </p:cNvPr>
          <p:cNvGrpSpPr/>
          <p:nvPr/>
        </p:nvGrpSpPr>
        <p:grpSpPr>
          <a:xfrm>
            <a:off x="3551172" y="1265927"/>
            <a:ext cx="4346624" cy="4396210"/>
            <a:chOff x="4549346" y="2041773"/>
            <a:chExt cx="4346624" cy="4396210"/>
          </a:xfrm>
        </p:grpSpPr>
        <p:pic>
          <p:nvPicPr>
            <p:cNvPr id="24" name="Picture 23" descr="A computer screen with blue outline&#10;&#10;Description automatically generated">
              <a:extLst>
                <a:ext uri="{FF2B5EF4-FFF2-40B4-BE49-F238E27FC236}">
                  <a16:creationId xmlns:a16="http://schemas.microsoft.com/office/drawing/2014/main" id="{DA1525DB-925B-AAC0-9D30-68B1780A75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1932" y="2720026"/>
              <a:ext cx="2120407" cy="2120407"/>
            </a:xfrm>
            <a:prstGeom prst="rect">
              <a:avLst/>
            </a:prstGeom>
          </p:spPr>
        </p:pic>
        <p:cxnSp>
          <p:nvCxnSpPr>
            <p:cNvPr id="26" name="Straight Connector 25">
              <a:extLst>
                <a:ext uri="{FF2B5EF4-FFF2-40B4-BE49-F238E27FC236}">
                  <a16:creationId xmlns:a16="http://schemas.microsoft.com/office/drawing/2014/main" id="{039ADA2F-E0DD-AAC2-894B-53BA84A9BED5}"/>
                </a:ext>
              </a:extLst>
            </p:cNvPr>
            <p:cNvCxnSpPr>
              <a:cxnSpLocks/>
            </p:cNvCxnSpPr>
            <p:nvPr/>
          </p:nvCxnSpPr>
          <p:spPr>
            <a:xfrm flipV="1">
              <a:off x="6975424" y="2161899"/>
              <a:ext cx="1709261" cy="1164194"/>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FB40776-0BC7-C822-1FC4-34E99CAAB56C}"/>
                </a:ext>
              </a:extLst>
            </p:cNvPr>
            <p:cNvCxnSpPr>
              <a:cxnSpLocks/>
            </p:cNvCxnSpPr>
            <p:nvPr/>
          </p:nvCxnSpPr>
          <p:spPr>
            <a:xfrm>
              <a:off x="4549346" y="3541810"/>
              <a:ext cx="141403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Google Shape;1097;p60">
              <a:extLst>
                <a:ext uri="{FF2B5EF4-FFF2-40B4-BE49-F238E27FC236}">
                  <a16:creationId xmlns:a16="http://schemas.microsoft.com/office/drawing/2014/main" id="{6855708B-A774-372E-7E63-3B9F4CDD6600}"/>
                </a:ext>
              </a:extLst>
            </p:cNvPr>
            <p:cNvSpPr/>
            <p:nvPr/>
          </p:nvSpPr>
          <p:spPr>
            <a:xfrm rot="19810524">
              <a:off x="8632870" y="2041773"/>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 name="Straight Connector 31">
              <a:extLst>
                <a:ext uri="{FF2B5EF4-FFF2-40B4-BE49-F238E27FC236}">
                  <a16:creationId xmlns:a16="http://schemas.microsoft.com/office/drawing/2014/main" id="{6517090B-871A-758D-0820-449A66479C36}"/>
                </a:ext>
              </a:extLst>
            </p:cNvPr>
            <p:cNvCxnSpPr>
              <a:cxnSpLocks/>
            </p:cNvCxnSpPr>
            <p:nvPr/>
          </p:nvCxnSpPr>
          <p:spPr>
            <a:xfrm flipV="1">
              <a:off x="7002602" y="3080557"/>
              <a:ext cx="1671659" cy="29054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4" name="Google Shape;1097;p60">
              <a:extLst>
                <a:ext uri="{FF2B5EF4-FFF2-40B4-BE49-F238E27FC236}">
                  <a16:creationId xmlns:a16="http://schemas.microsoft.com/office/drawing/2014/main" id="{C2E254E8-A8F4-13A7-E823-CFADEF0D1D21}"/>
                </a:ext>
              </a:extLst>
            </p:cNvPr>
            <p:cNvSpPr/>
            <p:nvPr/>
          </p:nvSpPr>
          <p:spPr>
            <a:xfrm rot="19810524">
              <a:off x="8663635" y="2960431"/>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 name="Straight Connector 35">
              <a:extLst>
                <a:ext uri="{FF2B5EF4-FFF2-40B4-BE49-F238E27FC236}">
                  <a16:creationId xmlns:a16="http://schemas.microsoft.com/office/drawing/2014/main" id="{1CAB8BD9-1923-3D27-15C5-AC2B31303D6F}"/>
                </a:ext>
              </a:extLst>
            </p:cNvPr>
            <p:cNvCxnSpPr>
              <a:cxnSpLocks/>
            </p:cNvCxnSpPr>
            <p:nvPr/>
          </p:nvCxnSpPr>
          <p:spPr>
            <a:xfrm>
              <a:off x="6964987" y="3523903"/>
              <a:ext cx="1697408" cy="28648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8" name="Google Shape;1097;p60">
              <a:extLst>
                <a:ext uri="{FF2B5EF4-FFF2-40B4-BE49-F238E27FC236}">
                  <a16:creationId xmlns:a16="http://schemas.microsoft.com/office/drawing/2014/main" id="{0D5797A3-FBA0-E1E0-E3F6-390E7DD2C090}"/>
                </a:ext>
              </a:extLst>
            </p:cNvPr>
            <p:cNvSpPr/>
            <p:nvPr/>
          </p:nvSpPr>
          <p:spPr>
            <a:xfrm rot="19810524">
              <a:off x="8659597" y="3751164"/>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Straight Connector 39">
              <a:extLst>
                <a:ext uri="{FF2B5EF4-FFF2-40B4-BE49-F238E27FC236}">
                  <a16:creationId xmlns:a16="http://schemas.microsoft.com/office/drawing/2014/main" id="{F2DADA1F-1F7D-0D3B-CEA2-8EE4B317025F}"/>
                </a:ext>
              </a:extLst>
            </p:cNvPr>
            <p:cNvCxnSpPr>
              <a:cxnSpLocks/>
            </p:cNvCxnSpPr>
            <p:nvPr/>
          </p:nvCxnSpPr>
          <p:spPr>
            <a:xfrm>
              <a:off x="6964987" y="3675152"/>
              <a:ext cx="1758867" cy="853115"/>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42" name="Google Shape;1097;p60">
              <a:extLst>
                <a:ext uri="{FF2B5EF4-FFF2-40B4-BE49-F238E27FC236}">
                  <a16:creationId xmlns:a16="http://schemas.microsoft.com/office/drawing/2014/main" id="{363EF0B5-F52C-816C-B7A2-B1E292F1022E}"/>
                </a:ext>
              </a:extLst>
            </p:cNvPr>
            <p:cNvSpPr/>
            <p:nvPr/>
          </p:nvSpPr>
          <p:spPr>
            <a:xfrm rot="19810524">
              <a:off x="8721056" y="4469042"/>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Straight Connector 43">
              <a:extLst>
                <a:ext uri="{FF2B5EF4-FFF2-40B4-BE49-F238E27FC236}">
                  <a16:creationId xmlns:a16="http://schemas.microsoft.com/office/drawing/2014/main" id="{ACB87B99-9E8D-6D34-E859-0F349F5DDE9C}"/>
                </a:ext>
              </a:extLst>
            </p:cNvPr>
            <p:cNvCxnSpPr>
              <a:cxnSpLocks/>
            </p:cNvCxnSpPr>
            <p:nvPr/>
          </p:nvCxnSpPr>
          <p:spPr>
            <a:xfrm>
              <a:off x="6896382" y="3748216"/>
              <a:ext cx="1827473" cy="164914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46" name="Google Shape;1097;p60">
              <a:extLst>
                <a:ext uri="{FF2B5EF4-FFF2-40B4-BE49-F238E27FC236}">
                  <a16:creationId xmlns:a16="http://schemas.microsoft.com/office/drawing/2014/main" id="{E2F65466-249D-4036-478F-4671F96E875D}"/>
                </a:ext>
              </a:extLst>
            </p:cNvPr>
            <p:cNvSpPr/>
            <p:nvPr/>
          </p:nvSpPr>
          <p:spPr>
            <a:xfrm rot="19810524">
              <a:off x="8721057" y="5338137"/>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Straight Connector 47">
              <a:extLst>
                <a:ext uri="{FF2B5EF4-FFF2-40B4-BE49-F238E27FC236}">
                  <a16:creationId xmlns:a16="http://schemas.microsoft.com/office/drawing/2014/main" id="{98A81921-71DE-11F3-51CC-C9CC55778E86}"/>
                </a:ext>
              </a:extLst>
            </p:cNvPr>
            <p:cNvCxnSpPr>
              <a:cxnSpLocks/>
            </p:cNvCxnSpPr>
            <p:nvPr/>
          </p:nvCxnSpPr>
          <p:spPr>
            <a:xfrm>
              <a:off x="6759146" y="3831390"/>
              <a:ext cx="2056599" cy="248454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50" name="Google Shape;1097;p60">
              <a:extLst>
                <a:ext uri="{FF2B5EF4-FFF2-40B4-BE49-F238E27FC236}">
                  <a16:creationId xmlns:a16="http://schemas.microsoft.com/office/drawing/2014/main" id="{69AD9038-BFEE-95CC-F025-92C909CE666B}"/>
                </a:ext>
              </a:extLst>
            </p:cNvPr>
            <p:cNvSpPr/>
            <p:nvPr/>
          </p:nvSpPr>
          <p:spPr>
            <a:xfrm rot="19810524">
              <a:off x="8735519" y="6277532"/>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 name="Picture 51">
              <a:extLst>
                <a:ext uri="{FF2B5EF4-FFF2-40B4-BE49-F238E27FC236}">
                  <a16:creationId xmlns:a16="http://schemas.microsoft.com/office/drawing/2014/main" id="{D0E44829-4EA2-2E2F-F89D-000443DC9D64}"/>
                </a:ext>
              </a:extLst>
            </p:cNvPr>
            <p:cNvPicPr>
              <a:picLocks noChangeAspect="1"/>
            </p:cNvPicPr>
            <p:nvPr/>
          </p:nvPicPr>
          <p:blipFill>
            <a:blip r:embed="rId2"/>
            <a:stretch>
              <a:fillRect/>
            </a:stretch>
          </p:blipFill>
          <p:spPr>
            <a:xfrm>
              <a:off x="5941742" y="3069593"/>
              <a:ext cx="1050436" cy="937058"/>
            </a:xfrm>
            <a:prstGeom prst="rect">
              <a:avLst/>
            </a:prstGeom>
          </p:spPr>
        </p:pic>
      </p:grpSp>
      <p:sp>
        <p:nvSpPr>
          <p:cNvPr id="56" name="TextBox 55">
            <a:extLst>
              <a:ext uri="{FF2B5EF4-FFF2-40B4-BE49-F238E27FC236}">
                <a16:creationId xmlns:a16="http://schemas.microsoft.com/office/drawing/2014/main" id="{17B0A01D-161E-AC1B-542E-41785B3ECE0D}"/>
              </a:ext>
            </a:extLst>
          </p:cNvPr>
          <p:cNvSpPr txBox="1"/>
          <p:nvPr/>
        </p:nvSpPr>
        <p:spPr>
          <a:xfrm>
            <a:off x="6665570" y="3297517"/>
            <a:ext cx="5131431" cy="6348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grpSp>
        <p:nvGrpSpPr>
          <p:cNvPr id="68" name="Group 67">
            <a:extLst>
              <a:ext uri="{FF2B5EF4-FFF2-40B4-BE49-F238E27FC236}">
                <a16:creationId xmlns:a16="http://schemas.microsoft.com/office/drawing/2014/main" id="{9F1A5DC3-61A4-D251-CF31-EAC36F69BFFF}"/>
              </a:ext>
            </a:extLst>
          </p:cNvPr>
          <p:cNvGrpSpPr/>
          <p:nvPr/>
        </p:nvGrpSpPr>
        <p:grpSpPr>
          <a:xfrm>
            <a:off x="7899985" y="357887"/>
            <a:ext cx="3904551" cy="6197110"/>
            <a:chOff x="8002958" y="903644"/>
            <a:chExt cx="3904551" cy="6197110"/>
          </a:xfrm>
        </p:grpSpPr>
        <p:sp>
          <p:nvSpPr>
            <p:cNvPr id="22" name="TextBox 21">
              <a:extLst>
                <a:ext uri="{FF2B5EF4-FFF2-40B4-BE49-F238E27FC236}">
                  <a16:creationId xmlns:a16="http://schemas.microsoft.com/office/drawing/2014/main" id="{2C9EFC49-A7D8-C969-8542-4AB7075F5F2A}"/>
                </a:ext>
              </a:extLst>
            </p:cNvPr>
            <p:cNvSpPr txBox="1"/>
            <p:nvPr/>
          </p:nvSpPr>
          <p:spPr>
            <a:xfrm>
              <a:off x="8338496" y="903644"/>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chemeClr val="accent1">
                      <a:lumMod val="75000"/>
                    </a:schemeClr>
                  </a:solidFill>
                  <a:effectLst/>
                  <a:latin typeface="Aptos" panose="020B0004020202020204" pitchFamily="34" charset="0"/>
                </a:rPr>
                <a:t>Sub Objectives</a:t>
              </a:r>
            </a:p>
          </p:txBody>
        </p:sp>
        <p:grpSp>
          <p:nvGrpSpPr>
            <p:cNvPr id="66" name="Group 65">
              <a:extLst>
                <a:ext uri="{FF2B5EF4-FFF2-40B4-BE49-F238E27FC236}">
                  <a16:creationId xmlns:a16="http://schemas.microsoft.com/office/drawing/2014/main" id="{93FFE2B8-696F-6E6E-5B29-3FA2BF820D30}"/>
                </a:ext>
              </a:extLst>
            </p:cNvPr>
            <p:cNvGrpSpPr/>
            <p:nvPr/>
          </p:nvGrpSpPr>
          <p:grpSpPr>
            <a:xfrm>
              <a:off x="8002958" y="1513884"/>
              <a:ext cx="3904551" cy="5586870"/>
              <a:chOff x="8002958" y="1513884"/>
              <a:chExt cx="3904551" cy="5586870"/>
            </a:xfrm>
          </p:grpSpPr>
          <p:sp>
            <p:nvSpPr>
              <p:cNvPr id="54" name="TextBox 53">
                <a:extLst>
                  <a:ext uri="{FF2B5EF4-FFF2-40B4-BE49-F238E27FC236}">
                    <a16:creationId xmlns:a16="http://schemas.microsoft.com/office/drawing/2014/main" id="{6F1D8A49-14F4-D305-50F6-C95A05F44AF3}"/>
                  </a:ext>
                </a:extLst>
              </p:cNvPr>
              <p:cNvSpPr txBox="1"/>
              <p:nvPr/>
            </p:nvSpPr>
            <p:spPr>
              <a:xfrm>
                <a:off x="8014931" y="1513884"/>
                <a:ext cx="38925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Adobe Devanagari"/>
                    <a:ea typeface="+mn-lt"/>
                    <a:cs typeface="+mn-lt"/>
                  </a:rPr>
                  <a:t>Collect and store sensor data (temperature, humidity, weight).</a:t>
                </a:r>
                <a:endParaRPr lang="en-US">
                  <a:latin typeface="Adobe Devanagari"/>
                  <a:ea typeface="Cambria"/>
                </a:endParaRPr>
              </a:p>
            </p:txBody>
          </p:sp>
          <p:sp>
            <p:nvSpPr>
              <p:cNvPr id="55" name="TextBox 54">
                <a:extLst>
                  <a:ext uri="{FF2B5EF4-FFF2-40B4-BE49-F238E27FC236}">
                    <a16:creationId xmlns:a16="http://schemas.microsoft.com/office/drawing/2014/main" id="{F9A42229-2852-4D90-91BA-64A49CDE2469}"/>
                  </a:ext>
                </a:extLst>
              </p:cNvPr>
              <p:cNvSpPr txBox="1"/>
              <p:nvPr/>
            </p:nvSpPr>
            <p:spPr>
              <a:xfrm>
                <a:off x="8014720" y="2238825"/>
                <a:ext cx="38883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Adobe Devanagari"/>
                    <a:ea typeface="+mn-lt"/>
                    <a:cs typeface="+mn-lt"/>
                  </a:rPr>
                  <a:t>Extract </a:t>
                </a:r>
                <a:r>
                  <a:rPr lang="en-US">
                    <a:ea typeface="+mn-lt"/>
                    <a:cs typeface="+mn-lt"/>
                  </a:rPr>
                  <a:t>time-series features</a:t>
                </a:r>
                <a:r>
                  <a:rPr lang="en-US">
                    <a:latin typeface="Adobe Devanagari"/>
                    <a:ea typeface="+mn-lt"/>
                    <a:cs typeface="+mn-lt"/>
                  </a:rPr>
                  <a:t>(rolling averages, humidity trends, weight loss) [5], [6].</a:t>
                </a:r>
                <a:endParaRPr lang="en-US">
                  <a:latin typeface="Adobe Devanagari"/>
                  <a:ea typeface="Cambria"/>
                </a:endParaRPr>
              </a:p>
            </p:txBody>
          </p:sp>
          <p:sp>
            <p:nvSpPr>
              <p:cNvPr id="62" name="TextBox 61">
                <a:extLst>
                  <a:ext uri="{FF2B5EF4-FFF2-40B4-BE49-F238E27FC236}">
                    <a16:creationId xmlns:a16="http://schemas.microsoft.com/office/drawing/2014/main" id="{CAE54E03-440C-F2C9-A9E9-5353EF7BF422}"/>
                  </a:ext>
                </a:extLst>
              </p:cNvPr>
              <p:cNvSpPr txBox="1"/>
              <p:nvPr/>
            </p:nvSpPr>
            <p:spPr>
              <a:xfrm>
                <a:off x="8011430" y="3264741"/>
                <a:ext cx="38805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Adobe Devanagari"/>
                    <a:ea typeface="+mn-lt"/>
                    <a:cs typeface="+mn-lt"/>
                  </a:rPr>
                  <a:t>Develop a regression model to predict drying completion time.</a:t>
                </a:r>
                <a:endParaRPr lang="en-US">
                  <a:latin typeface="Adobe Devanagari"/>
                  <a:ea typeface="Cambria"/>
                </a:endParaRPr>
              </a:p>
            </p:txBody>
          </p:sp>
          <p:sp>
            <p:nvSpPr>
              <p:cNvPr id="63" name="TextBox 62">
                <a:extLst>
                  <a:ext uri="{FF2B5EF4-FFF2-40B4-BE49-F238E27FC236}">
                    <a16:creationId xmlns:a16="http://schemas.microsoft.com/office/drawing/2014/main" id="{B1FB7688-050E-FAC5-6561-A587D176A11E}"/>
                  </a:ext>
                </a:extLst>
              </p:cNvPr>
              <p:cNvSpPr txBox="1"/>
              <p:nvPr/>
            </p:nvSpPr>
            <p:spPr>
              <a:xfrm>
                <a:off x="8006738" y="3940887"/>
                <a:ext cx="36846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Adobe Devanagari"/>
                    <a:ea typeface="+mn-lt"/>
                    <a:cs typeface="+mn-lt"/>
                  </a:rPr>
                  <a:t>Develop classification models to predict spoilage risk levels.</a:t>
                </a:r>
                <a:endParaRPr lang="en-US">
                  <a:latin typeface="Adobe Devanagari"/>
                </a:endParaRPr>
              </a:p>
            </p:txBody>
          </p:sp>
          <p:sp>
            <p:nvSpPr>
              <p:cNvPr id="64" name="TextBox 63">
                <a:extLst>
                  <a:ext uri="{FF2B5EF4-FFF2-40B4-BE49-F238E27FC236}">
                    <a16:creationId xmlns:a16="http://schemas.microsoft.com/office/drawing/2014/main" id="{B09ABE65-4A74-A174-D978-A1BD12059F49}"/>
                  </a:ext>
                </a:extLst>
              </p:cNvPr>
              <p:cNvSpPr txBox="1"/>
              <p:nvPr/>
            </p:nvSpPr>
            <p:spPr>
              <a:xfrm>
                <a:off x="8016038" y="4736564"/>
                <a:ext cx="388616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latin typeface="Adobe Devanagari"/>
                    <a:ea typeface="+mn-lt"/>
                    <a:cs typeface="+mn-lt"/>
                  </a:rPr>
                  <a:t>Evaluate models using standard performance metrics(</a:t>
                </a:r>
                <a:r>
                  <a:rPr lang="en-US">
                    <a:ea typeface="+mn-lt"/>
                    <a:cs typeface="+mn-lt"/>
                  </a:rPr>
                  <a:t>MAE, RMSE, Accuracy, Precision, Recall, and F1-score.</a:t>
                </a:r>
                <a:r>
                  <a:rPr lang="en-US">
                    <a:latin typeface="Adobe Devanagari"/>
                    <a:ea typeface="+mn-lt"/>
                    <a:cs typeface="+mn-lt"/>
                  </a:rPr>
                  <a:t>).</a:t>
                </a:r>
                <a:endParaRPr lang="en-US">
                  <a:latin typeface="Adobe Devanagari"/>
                  <a:ea typeface="Cambria"/>
                </a:endParaRPr>
              </a:p>
            </p:txBody>
          </p:sp>
          <p:sp>
            <p:nvSpPr>
              <p:cNvPr id="65" name="TextBox 64">
                <a:extLst>
                  <a:ext uri="{FF2B5EF4-FFF2-40B4-BE49-F238E27FC236}">
                    <a16:creationId xmlns:a16="http://schemas.microsoft.com/office/drawing/2014/main" id="{D0015116-C3FD-47EE-BF2F-65913DF07759}"/>
                  </a:ext>
                </a:extLst>
              </p:cNvPr>
              <p:cNvSpPr txBox="1"/>
              <p:nvPr/>
            </p:nvSpPr>
            <p:spPr>
              <a:xfrm>
                <a:off x="8002958" y="5900425"/>
                <a:ext cx="388903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a:ea typeface="+mn-lt"/>
                    <a:cs typeface="+mn-lt"/>
                  </a:rPr>
                  <a:t>Deploy the trained models as a </a:t>
                </a:r>
                <a:r>
                  <a:rPr lang="en-US" err="1">
                    <a:ea typeface="+mn-lt"/>
                    <a:cs typeface="+mn-lt"/>
                  </a:rPr>
                  <a:t>FastAPI</a:t>
                </a:r>
                <a:r>
                  <a:rPr lang="en-US">
                    <a:ea typeface="+mn-lt"/>
                    <a:cs typeface="+mn-lt"/>
                  </a:rPr>
                  <a:t> prediction service and integrate with a mobile dashboard for real-time alerts</a:t>
                </a:r>
              </a:p>
            </p:txBody>
          </p:sp>
        </p:grpSp>
      </p:grpSp>
    </p:spTree>
    <p:extLst>
      <p:ext uri="{BB962C8B-B14F-4D97-AF65-F5344CB8AC3E}">
        <p14:creationId xmlns:p14="http://schemas.microsoft.com/office/powerpoint/2010/main" val="1078050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17388-AAB8-4B26-9686-9AD7449E5A5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4D324C6-3561-6585-00CF-C6A5EF75F80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IT22639844</a:t>
            </a:r>
            <a:r>
              <a:rPr lang="en-US" sz="1800">
                <a:solidFill>
                  <a:schemeClr val="tx1"/>
                </a:solidFill>
              </a:rPr>
              <a:t>   |   </a:t>
            </a:r>
            <a:r>
              <a:rPr lang="pt-BR" sz="1800">
                <a:solidFill>
                  <a:schemeClr val="tx1"/>
                </a:solidFill>
              </a:rPr>
              <a:t>VIVIPEM L B R V   </a:t>
            </a:r>
            <a:r>
              <a:rPr lang="en-US" sz="1800">
                <a:solidFill>
                  <a:schemeClr val="tx1"/>
                </a:solidFill>
              </a:rPr>
              <a:t>|   </a:t>
            </a:r>
            <a:r>
              <a:rPr lang="en-US">
                <a:solidFill>
                  <a:schemeClr val="tx1"/>
                </a:solidFill>
              </a:rPr>
              <a:t>     RP-026-079 </a:t>
            </a:r>
            <a:endParaRPr lang="en-US" sz="1800" b="0">
              <a:solidFill>
                <a:schemeClr val="tx1"/>
              </a:solidFill>
            </a:endParaRPr>
          </a:p>
        </p:txBody>
      </p:sp>
      <p:pic>
        <p:nvPicPr>
          <p:cNvPr id="2" name="Picture 1">
            <a:extLst>
              <a:ext uri="{FF2B5EF4-FFF2-40B4-BE49-F238E27FC236}">
                <a16:creationId xmlns:a16="http://schemas.microsoft.com/office/drawing/2014/main" id="{D0F660EB-9EC2-2CE7-6DC8-AE80759F7393}"/>
              </a:ext>
            </a:extLst>
          </p:cNvPr>
          <p:cNvPicPr>
            <a:picLocks noChangeAspect="1"/>
          </p:cNvPicPr>
          <p:nvPr/>
        </p:nvPicPr>
        <p:blipFill>
          <a:blip r:embed="rId2"/>
          <a:stretch>
            <a:fillRect/>
          </a:stretch>
        </p:blipFill>
        <p:spPr>
          <a:xfrm>
            <a:off x="10952255" y="0"/>
            <a:ext cx="1255695" cy="1120163"/>
          </a:xfrm>
          <a:prstGeom prst="rect">
            <a:avLst/>
          </a:prstGeom>
        </p:spPr>
      </p:pic>
      <p:sp>
        <p:nvSpPr>
          <p:cNvPr id="16" name="Title 7">
            <a:extLst>
              <a:ext uri="{FF2B5EF4-FFF2-40B4-BE49-F238E27FC236}">
                <a16:creationId xmlns:a16="http://schemas.microsoft.com/office/drawing/2014/main" id="{2F8D6344-F009-5996-FE37-D58B71F9CF5E}"/>
              </a:ext>
            </a:extLst>
          </p:cNvPr>
          <p:cNvSpPr>
            <a:spLocks noGrp="1"/>
          </p:cNvSpPr>
          <p:nvPr/>
        </p:nvSpPr>
        <p:spPr>
          <a:xfrm>
            <a:off x="1219200" y="324871"/>
            <a:ext cx="6934200" cy="7921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b="1" cap="none">
                <a:solidFill>
                  <a:schemeClr val="accent1"/>
                </a:solidFill>
                <a:latin typeface="Aptos"/>
              </a:rPr>
              <a:t>Methodology</a:t>
            </a:r>
          </a:p>
        </p:txBody>
      </p:sp>
      <p:sp>
        <p:nvSpPr>
          <p:cNvPr id="17" name="Isosceles Triangle 16">
            <a:extLst>
              <a:ext uri="{FF2B5EF4-FFF2-40B4-BE49-F238E27FC236}">
                <a16:creationId xmlns:a16="http://schemas.microsoft.com/office/drawing/2014/main" id="{9E3BF61F-53E4-1724-3359-5E00D757B1A0}"/>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Picture 17" descr="A diagram of data processing&#10;&#10;AI-generated content may be incorrect.">
            <a:extLst>
              <a:ext uri="{FF2B5EF4-FFF2-40B4-BE49-F238E27FC236}">
                <a16:creationId xmlns:a16="http://schemas.microsoft.com/office/drawing/2014/main" id="{41B58622-45B9-57A2-B9C5-90F406C5A093}"/>
              </a:ext>
            </a:extLst>
          </p:cNvPr>
          <p:cNvPicPr>
            <a:picLocks noChangeAspect="1"/>
          </p:cNvPicPr>
          <p:nvPr/>
        </p:nvPicPr>
        <p:blipFill>
          <a:blip r:embed="rId3"/>
          <a:stretch>
            <a:fillRect/>
          </a:stretch>
        </p:blipFill>
        <p:spPr>
          <a:xfrm>
            <a:off x="1709352" y="1118095"/>
            <a:ext cx="8712725" cy="4888631"/>
          </a:xfrm>
          <a:prstGeom prst="rect">
            <a:avLst/>
          </a:prstGeom>
          <a:ln>
            <a:solidFill>
              <a:schemeClr val="tx1"/>
            </a:solidFill>
          </a:ln>
        </p:spPr>
      </p:pic>
    </p:spTree>
    <p:extLst>
      <p:ext uri="{BB962C8B-B14F-4D97-AF65-F5344CB8AC3E}">
        <p14:creationId xmlns:p14="http://schemas.microsoft.com/office/powerpoint/2010/main" val="2756749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C08F4-D7C5-F865-84DE-38D5F3EEE6B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558A3B8-B3AC-B55A-8E85-2D01392C0C0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IT22639844</a:t>
            </a:r>
            <a:r>
              <a:rPr lang="en-US" sz="1800">
                <a:solidFill>
                  <a:schemeClr val="tx1"/>
                </a:solidFill>
              </a:rPr>
              <a:t>   |   </a:t>
            </a:r>
            <a:r>
              <a:rPr lang="pt-BR" sz="1800">
                <a:solidFill>
                  <a:schemeClr val="tx1"/>
                </a:solidFill>
              </a:rPr>
              <a:t>VIVIPEM L B R V   </a:t>
            </a:r>
            <a:r>
              <a:rPr lang="en-US" sz="1800">
                <a:solidFill>
                  <a:schemeClr val="tx1"/>
                </a:solidFill>
              </a:rPr>
              <a:t>|   </a:t>
            </a:r>
            <a:r>
              <a:rPr lang="en-US">
                <a:solidFill>
                  <a:schemeClr val="tx1"/>
                </a:solidFill>
              </a:rPr>
              <a:t>     RP-026-079 </a:t>
            </a:r>
            <a:endParaRPr lang="en-US" sz="1800" b="0">
              <a:solidFill>
                <a:schemeClr val="tx1"/>
              </a:solidFill>
            </a:endParaRPr>
          </a:p>
        </p:txBody>
      </p:sp>
      <p:pic>
        <p:nvPicPr>
          <p:cNvPr id="2" name="Picture 1">
            <a:extLst>
              <a:ext uri="{FF2B5EF4-FFF2-40B4-BE49-F238E27FC236}">
                <a16:creationId xmlns:a16="http://schemas.microsoft.com/office/drawing/2014/main" id="{FF7D068F-D32B-B14B-DE7C-2F7D2B70EA30}"/>
              </a:ext>
            </a:extLst>
          </p:cNvPr>
          <p:cNvPicPr>
            <a:picLocks noChangeAspect="1"/>
          </p:cNvPicPr>
          <p:nvPr/>
        </p:nvPicPr>
        <p:blipFill>
          <a:blip r:embed="rId2"/>
          <a:stretch>
            <a:fillRect/>
          </a:stretch>
        </p:blipFill>
        <p:spPr>
          <a:xfrm>
            <a:off x="10952255" y="0"/>
            <a:ext cx="1255695" cy="1120163"/>
          </a:xfrm>
          <a:prstGeom prst="rect">
            <a:avLst/>
          </a:prstGeom>
        </p:spPr>
      </p:pic>
      <p:pic>
        <p:nvPicPr>
          <p:cNvPr id="3" name="Picture 2" descr="A diagram of data processing&#10;&#10;AI-generated content may be incorrect.">
            <a:extLst>
              <a:ext uri="{FF2B5EF4-FFF2-40B4-BE49-F238E27FC236}">
                <a16:creationId xmlns:a16="http://schemas.microsoft.com/office/drawing/2014/main" id="{706559C2-FE22-ECC2-1DD7-8D821B2E1175}"/>
              </a:ext>
            </a:extLst>
          </p:cNvPr>
          <p:cNvPicPr>
            <a:picLocks noChangeAspect="1"/>
          </p:cNvPicPr>
          <p:nvPr/>
        </p:nvPicPr>
        <p:blipFill>
          <a:blip r:embed="rId3"/>
          <a:stretch>
            <a:fillRect/>
          </a:stretch>
        </p:blipFill>
        <p:spPr>
          <a:xfrm>
            <a:off x="1333500" y="1023938"/>
            <a:ext cx="9525000" cy="4810125"/>
          </a:xfrm>
          <a:prstGeom prst="rect">
            <a:avLst/>
          </a:prstGeom>
        </p:spPr>
      </p:pic>
      <p:sp>
        <p:nvSpPr>
          <p:cNvPr id="6" name="Title 7">
            <a:extLst>
              <a:ext uri="{FF2B5EF4-FFF2-40B4-BE49-F238E27FC236}">
                <a16:creationId xmlns:a16="http://schemas.microsoft.com/office/drawing/2014/main" id="{2A77FD9F-15A5-A7B7-48B3-35BEDE1D6378}"/>
              </a:ext>
            </a:extLst>
          </p:cNvPr>
          <p:cNvSpPr>
            <a:spLocks noGrp="1"/>
          </p:cNvSpPr>
          <p:nvPr>
            <p:ph type="title"/>
          </p:nvPr>
        </p:nvSpPr>
        <p:spPr>
          <a:xfrm>
            <a:off x="1219200" y="324871"/>
            <a:ext cx="6934200" cy="792162"/>
          </a:xfrm>
        </p:spPr>
        <p:txBody>
          <a:bodyPr>
            <a:normAutofit/>
          </a:bodyPr>
          <a:lstStyle/>
          <a:p>
            <a:r>
              <a:rPr lang="en-US" cap="none">
                <a:solidFill>
                  <a:schemeClr val="accent1"/>
                </a:solidFill>
                <a:latin typeface="Aptos"/>
              </a:rPr>
              <a:t>Component Diagram</a:t>
            </a:r>
            <a:endParaRPr lang="en-US" b="1" cap="none">
              <a:solidFill>
                <a:schemeClr val="accent1"/>
              </a:solidFill>
              <a:latin typeface="Aptos"/>
            </a:endParaRPr>
          </a:p>
        </p:txBody>
      </p:sp>
      <p:sp>
        <p:nvSpPr>
          <p:cNvPr id="8" name="Isosceles Triangle 7">
            <a:extLst>
              <a:ext uri="{FF2B5EF4-FFF2-40B4-BE49-F238E27FC236}">
                <a16:creationId xmlns:a16="http://schemas.microsoft.com/office/drawing/2014/main" id="{E8849171-4F8E-C1F6-F3E7-B074F0864BB3}"/>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431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0F555F96-BD30-FE73-2CF3-34117DA4620F}"/>
              </a:ext>
            </a:extLst>
          </p:cNvPr>
          <p:cNvSpPr txBox="1">
            <a:spLocks/>
          </p:cNvSpPr>
          <p:nvPr/>
        </p:nvSpPr>
        <p:spPr>
          <a:xfrm>
            <a:off x="1219200" y="324871"/>
            <a:ext cx="6934200" cy="7921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cap="none">
                <a:solidFill>
                  <a:schemeClr val="accent1"/>
                </a:solidFill>
                <a:latin typeface="Aptos"/>
              </a:rPr>
              <a:t>Evidence of completion</a:t>
            </a:r>
          </a:p>
        </p:txBody>
      </p:sp>
      <p:sp>
        <p:nvSpPr>
          <p:cNvPr id="7" name="Isosceles Triangle 6">
            <a:extLst>
              <a:ext uri="{FF2B5EF4-FFF2-40B4-BE49-F238E27FC236}">
                <a16:creationId xmlns:a16="http://schemas.microsoft.com/office/drawing/2014/main" id="{27274762-967F-EBE9-C316-B821E96E7485}"/>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83B910E-04B5-AA33-65DD-C0F2178439CF}"/>
              </a:ext>
            </a:extLst>
          </p:cNvPr>
          <p:cNvSpPr txBox="1"/>
          <p:nvPr/>
        </p:nvSpPr>
        <p:spPr>
          <a:xfrm>
            <a:off x="1671854" y="1858852"/>
            <a:ext cx="885064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 IoT sensor data collection and dataset creation</a:t>
            </a:r>
            <a:endParaRPr lang="en-US">
              <a:ea typeface="Cambria"/>
            </a:endParaRPr>
          </a:p>
          <a:p>
            <a:br>
              <a:rPr lang="en-US" sz="2000">
                <a:ea typeface="+mn-lt"/>
                <a:cs typeface="+mn-lt"/>
              </a:rPr>
            </a:br>
            <a:r>
              <a:rPr lang="en-US" sz="2000">
                <a:ea typeface="+mn-lt"/>
                <a:cs typeface="+mn-lt"/>
              </a:rPr>
              <a:t> • Feature engineering for sensor time-series data</a:t>
            </a:r>
            <a:endParaRPr lang="en-US">
              <a:ea typeface="+mn-lt"/>
              <a:cs typeface="+mn-lt"/>
            </a:endParaRPr>
          </a:p>
          <a:p>
            <a:br>
              <a:rPr lang="en-US" sz="2000">
                <a:ea typeface="+mn-lt"/>
                <a:cs typeface="+mn-lt"/>
              </a:rPr>
            </a:br>
            <a:r>
              <a:rPr lang="en-US" sz="2000">
                <a:ea typeface="+mn-lt"/>
                <a:cs typeface="+mn-lt"/>
              </a:rPr>
              <a:t> • Machine learning models for drying time and spoilage prediction</a:t>
            </a:r>
            <a:endParaRPr lang="en-US">
              <a:ea typeface="+mn-lt"/>
              <a:cs typeface="+mn-lt"/>
            </a:endParaRPr>
          </a:p>
          <a:p>
            <a:br>
              <a:rPr lang="en-US" sz="2000">
                <a:ea typeface="+mn-lt"/>
                <a:cs typeface="+mn-lt"/>
              </a:rPr>
            </a:br>
            <a:r>
              <a:rPr lang="en-US" sz="2000">
                <a:ea typeface="+mn-lt"/>
                <a:cs typeface="+mn-lt"/>
              </a:rPr>
              <a:t> • Model evaluation and performance comparison</a:t>
            </a:r>
            <a:endParaRPr lang="en-US">
              <a:ea typeface="+mn-lt"/>
              <a:cs typeface="+mn-lt"/>
            </a:endParaRPr>
          </a:p>
          <a:p>
            <a:br>
              <a:rPr lang="en-US" sz="2000">
                <a:ea typeface="+mn-lt"/>
                <a:cs typeface="+mn-lt"/>
              </a:rPr>
            </a:br>
            <a:r>
              <a:rPr lang="en-US" sz="2000">
                <a:ea typeface="+mn-lt"/>
                <a:cs typeface="+mn-lt"/>
              </a:rPr>
              <a:t> • </a:t>
            </a:r>
            <a:r>
              <a:rPr lang="en-US" sz="2000" err="1">
                <a:ea typeface="+mn-lt"/>
                <a:cs typeface="+mn-lt"/>
              </a:rPr>
              <a:t>FastAPI</a:t>
            </a:r>
            <a:r>
              <a:rPr lang="en-US" sz="2000">
                <a:ea typeface="+mn-lt"/>
                <a:cs typeface="+mn-lt"/>
              </a:rPr>
              <a:t> prediction service and mobile dashboard integration</a:t>
            </a:r>
            <a:endParaRPr lang="en-US">
              <a:ea typeface="Cambria"/>
            </a:endParaRPr>
          </a:p>
          <a:p>
            <a:pPr algn="l"/>
            <a:endParaRPr lang="en-US">
              <a:ea typeface="Cambria"/>
            </a:endParaRPr>
          </a:p>
        </p:txBody>
      </p:sp>
    </p:spTree>
    <p:extLst>
      <p:ext uri="{BB962C8B-B14F-4D97-AF65-F5344CB8AC3E}">
        <p14:creationId xmlns:p14="http://schemas.microsoft.com/office/powerpoint/2010/main" val="414804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FF09649B-0FAB-426F-1A77-FFBFFDB21068}"/>
              </a:ext>
            </a:extLst>
          </p:cNvPr>
          <p:cNvSpPr>
            <a:spLocks noGrp="1"/>
          </p:cNvSpPr>
          <p:nvPr>
            <p:ph type="title"/>
          </p:nvPr>
        </p:nvSpPr>
        <p:spPr>
          <a:xfrm>
            <a:off x="1219200" y="324871"/>
            <a:ext cx="6934200" cy="792162"/>
          </a:xfrm>
        </p:spPr>
        <p:txBody>
          <a:bodyPr>
            <a:normAutofit/>
          </a:bodyPr>
          <a:lstStyle/>
          <a:p>
            <a:r>
              <a:rPr lang="en-US" cap="none">
                <a:solidFill>
                  <a:schemeClr val="accent1"/>
                </a:solidFill>
                <a:latin typeface="Aptos"/>
              </a:rPr>
              <a:t>References</a:t>
            </a:r>
            <a:endParaRPr lang="en-US" b="1" cap="none">
              <a:solidFill>
                <a:schemeClr val="accent1"/>
              </a:solidFill>
              <a:latin typeface="Aptos"/>
            </a:endParaRPr>
          </a:p>
        </p:txBody>
      </p:sp>
      <p:sp>
        <p:nvSpPr>
          <p:cNvPr id="7" name="Isosceles Triangle 6">
            <a:extLst>
              <a:ext uri="{FF2B5EF4-FFF2-40B4-BE49-F238E27FC236}">
                <a16:creationId xmlns:a16="http://schemas.microsoft.com/office/drawing/2014/main" id="{1EFC574A-D6A2-01E1-E702-93D9B9C4D8E7}"/>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F43EB8C-0FA5-99D1-8348-4B6C30A11C7C}"/>
              </a:ext>
            </a:extLst>
          </p:cNvPr>
          <p:cNvSpPr txBox="1"/>
          <p:nvPr/>
        </p:nvSpPr>
        <p:spPr>
          <a:xfrm>
            <a:off x="1071732" y="1110037"/>
            <a:ext cx="10313666" cy="46474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a:ea typeface="Cambria"/>
            </a:endParaRPr>
          </a:p>
          <a:p>
            <a:r>
              <a:rPr lang="en-US" sz="1600">
                <a:ea typeface="+mn-lt"/>
                <a:cs typeface="+mn-lt"/>
              </a:rPr>
              <a:t>[1]  National Aquatic Resources Research and Development Agency (NARA), "Post-Harvest Losses in the Sri Lankan Dry Fish Industry: Status and Recommendations," NARA Technical Report, Colombo, Sri Lanka, 2022.</a:t>
            </a:r>
            <a:endParaRPr lang="en-US" sz="1600">
              <a:ea typeface="Cambria"/>
            </a:endParaRPr>
          </a:p>
          <a:p>
            <a:endParaRPr lang="en-US" sz="1600">
              <a:ea typeface="+mn-lt"/>
              <a:cs typeface="+mn-lt"/>
            </a:endParaRPr>
          </a:p>
          <a:p>
            <a:r>
              <a:rPr lang="en-US" sz="1600">
                <a:ea typeface="+mn-lt"/>
                <a:cs typeface="+mn-lt"/>
              </a:rPr>
              <a:t>[2]  R. P. Jayasinghe, S. S. K. </a:t>
            </a:r>
            <a:r>
              <a:rPr lang="en-US" sz="1600" err="1">
                <a:ea typeface="+mn-lt"/>
                <a:cs typeface="+mn-lt"/>
              </a:rPr>
              <a:t>Haputhanthri</a:t>
            </a:r>
            <a:r>
              <a:rPr lang="en-US" sz="1600">
                <a:ea typeface="+mn-lt"/>
                <a:cs typeface="+mn-lt"/>
              </a:rPr>
              <a:t>, and A. D. Ranasinghe, "Assessment of post-harvest losses in traditional dry fish processing in Southern Sri Lanka," Sri Lanka J. Aquatic Sciences, vol. 26, no. 1, pp. 45–58, 2021.</a:t>
            </a:r>
            <a:endParaRPr lang="en-US" sz="1600">
              <a:ea typeface="Cambria"/>
            </a:endParaRPr>
          </a:p>
          <a:p>
            <a:endParaRPr lang="en-US" sz="1600">
              <a:ea typeface="+mn-lt"/>
              <a:cs typeface="+mn-lt"/>
            </a:endParaRPr>
          </a:p>
          <a:p>
            <a:r>
              <a:rPr lang="en-US" sz="1600">
                <a:ea typeface="+mn-lt"/>
                <a:cs typeface="+mn-lt"/>
              </a:rPr>
              <a:t>[3]  A. </a:t>
            </a:r>
            <a:r>
              <a:rPr lang="en-US" sz="1600" err="1">
                <a:ea typeface="+mn-lt"/>
                <a:cs typeface="+mn-lt"/>
              </a:rPr>
              <a:t>Fudholi</a:t>
            </a:r>
            <a:r>
              <a:rPr lang="en-US" sz="1600">
                <a:ea typeface="+mn-lt"/>
                <a:cs typeface="+mn-lt"/>
              </a:rPr>
              <a:t>, K. </a:t>
            </a:r>
            <a:r>
              <a:rPr lang="en-US" sz="1600" err="1">
                <a:ea typeface="+mn-lt"/>
                <a:cs typeface="+mn-lt"/>
              </a:rPr>
              <a:t>Sopian</a:t>
            </a:r>
            <a:r>
              <a:rPr lang="en-US" sz="1600">
                <a:ea typeface="+mn-lt"/>
                <a:cs typeface="+mn-lt"/>
              </a:rPr>
              <a:t>, M. H. Ruslan, and M. Y. Othman, "IoT-based monitoring system for solar drying of agricultural products," J. Advanced Research in Fluid Mechanics and Thermal Sciences, vol. 56, no. 1, pp. 1–12, 2019.</a:t>
            </a:r>
            <a:endParaRPr lang="en-US" sz="1600">
              <a:ea typeface="Cambria"/>
            </a:endParaRPr>
          </a:p>
          <a:p>
            <a:endParaRPr lang="en-US" sz="1600">
              <a:ea typeface="+mn-lt"/>
              <a:cs typeface="+mn-lt"/>
            </a:endParaRPr>
          </a:p>
          <a:p>
            <a:r>
              <a:rPr lang="en-US" sz="1600">
                <a:ea typeface="+mn-lt"/>
                <a:cs typeface="+mn-lt"/>
              </a:rPr>
              <a:t>[4]  K. Srinivasan and R. Kumar, "Smart fish drying system using IoT sensors and threshold-based alerts," in Proc. IEEE Int. Conf. on IoT and Its Applications (ICIOT), Bangalore, India, 2020, pp. 112–117.</a:t>
            </a:r>
            <a:endParaRPr lang="en-US" sz="1600">
              <a:ea typeface="Cambria"/>
            </a:endParaRPr>
          </a:p>
          <a:p>
            <a:endParaRPr lang="en-US" sz="1600">
              <a:ea typeface="+mn-lt"/>
              <a:cs typeface="+mn-lt"/>
            </a:endParaRPr>
          </a:p>
          <a:p>
            <a:r>
              <a:rPr lang="en-US" sz="1600">
                <a:ea typeface="+mn-lt"/>
                <a:cs typeface="+mn-lt"/>
              </a:rPr>
              <a:t>[5] P. S. </a:t>
            </a:r>
            <a:r>
              <a:rPr lang="en-US" sz="1600" err="1">
                <a:ea typeface="+mn-lt"/>
                <a:cs typeface="+mn-lt"/>
              </a:rPr>
              <a:t>Taoukis</a:t>
            </a:r>
            <a:r>
              <a:rPr lang="en-US" sz="1600">
                <a:ea typeface="+mn-lt"/>
                <a:cs typeface="+mn-lt"/>
              </a:rPr>
              <a:t> and T. P. </a:t>
            </a:r>
            <a:r>
              <a:rPr lang="en-US" sz="1600" err="1">
                <a:ea typeface="+mn-lt"/>
                <a:cs typeface="+mn-lt"/>
              </a:rPr>
              <a:t>Labuza</a:t>
            </a:r>
            <a:r>
              <a:rPr lang="en-US" sz="1600">
                <a:ea typeface="+mn-lt"/>
                <a:cs typeface="+mn-lt"/>
              </a:rPr>
              <a:t>, "Time-Temperature Indicators (TTIs)," in Novel Food Processing Technologies, G. V. Barbosa-Canovas et al., Eds. Boca Raton, FL: CRC Press, 2005, </a:t>
            </a:r>
            <a:r>
              <a:rPr lang="en-US" sz="1600" err="1">
                <a:ea typeface="+mn-lt"/>
                <a:cs typeface="+mn-lt"/>
              </a:rPr>
              <a:t>ch.</a:t>
            </a:r>
            <a:r>
              <a:rPr lang="en-US" sz="1600">
                <a:ea typeface="+mn-lt"/>
                <a:cs typeface="+mn-lt"/>
              </a:rPr>
              <a:t> 5, pp. 103–126.</a:t>
            </a:r>
            <a:endParaRPr lang="en-US" sz="1600">
              <a:ea typeface="Cambria"/>
            </a:endParaRPr>
          </a:p>
          <a:p>
            <a:endParaRPr lang="en-US" sz="1600">
              <a:ea typeface="+mn-lt"/>
              <a:cs typeface="+mn-lt"/>
            </a:endParaRPr>
          </a:p>
          <a:p>
            <a:r>
              <a:rPr lang="en-US" sz="1600">
                <a:ea typeface="+mn-lt"/>
                <a:cs typeface="+mn-lt"/>
              </a:rPr>
              <a:t>[6] V. Singh, A. K. Gupta, and S. P. Singh, "Weight loss kinetics during fish drying: Mathematical modeling and experimental validation," J. Food Engineering, vol. 246, pp. 112–120, 2019.</a:t>
            </a:r>
            <a:endParaRPr lang="en-US" sz="1600">
              <a:ea typeface="Cambria"/>
            </a:endParaRPr>
          </a:p>
          <a:p>
            <a:endParaRPr lang="en-US" sz="1200"/>
          </a:p>
        </p:txBody>
      </p:sp>
    </p:spTree>
    <p:extLst>
      <p:ext uri="{BB962C8B-B14F-4D97-AF65-F5344CB8AC3E}">
        <p14:creationId xmlns:p14="http://schemas.microsoft.com/office/powerpoint/2010/main" val="1627558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57CA-DCFE-B926-1E34-9DB5FFE808C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C89C2B-D910-D733-CB99-F6336555CA1F}"/>
              </a:ext>
            </a:extLst>
          </p:cNvPr>
          <p:cNvSpPr>
            <a:spLocks noGrp="1"/>
          </p:cNvSpPr>
          <p:nvPr>
            <p:ph type="title"/>
          </p:nvPr>
        </p:nvSpPr>
        <p:spPr>
          <a:xfrm>
            <a:off x="1545465" y="3739999"/>
            <a:ext cx="9269569" cy="691032"/>
          </a:xfrm>
        </p:spPr>
        <p:txBody>
          <a:bodyPr>
            <a:normAutofit fontScale="90000"/>
          </a:bodyPr>
          <a:lstStyle/>
          <a:p>
            <a:pPr algn="ctr"/>
            <a:r>
              <a:rPr lang="sv-SE"/>
              <a:t>GUNASEKARA D T C D P   |   IT22127396</a:t>
            </a:r>
          </a:p>
        </p:txBody>
      </p:sp>
      <p:sp>
        <p:nvSpPr>
          <p:cNvPr id="4" name="Rectangle 3">
            <a:extLst>
              <a:ext uri="{FF2B5EF4-FFF2-40B4-BE49-F238E27FC236}">
                <a16:creationId xmlns:a16="http://schemas.microsoft.com/office/drawing/2014/main" id="{6003775C-D6BB-67C9-9A84-F916ED14687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8" name="Picture 7">
            <a:extLst>
              <a:ext uri="{FF2B5EF4-FFF2-40B4-BE49-F238E27FC236}">
                <a16:creationId xmlns:a16="http://schemas.microsoft.com/office/drawing/2014/main" id="{F2FDBCBB-1309-5BDD-BA77-B51989DD5326}"/>
              </a:ext>
            </a:extLst>
          </p:cNvPr>
          <p:cNvPicPr>
            <a:picLocks noChangeAspect="1"/>
          </p:cNvPicPr>
          <p:nvPr/>
        </p:nvPicPr>
        <p:blipFill>
          <a:blip r:embed="rId2" cstate="print">
            <a:extLst>
              <a:ext uri="{28A0092B-C50C-407E-A947-70E740481C1C}">
                <a14:useLocalDpi xmlns:a14="http://schemas.microsoft.com/office/drawing/2010/main" val="0"/>
              </a:ext>
            </a:extLst>
          </a:blip>
          <a:srcRect t="13062" b="13062"/>
          <a:stretch/>
        </p:blipFill>
        <p:spPr>
          <a:xfrm>
            <a:off x="5175128" y="1366303"/>
            <a:ext cx="2017111" cy="1837558"/>
          </a:xfrm>
          <a:prstGeom prst="ellipse">
            <a:avLst/>
          </a:prstGeom>
          <a:ln w="28575">
            <a:solidFill>
              <a:schemeClr val="tx1"/>
            </a:solidFill>
          </a:ln>
          <a:effectLst>
            <a:softEdge rad="0"/>
          </a:effectLst>
        </p:spPr>
      </p:pic>
      <p:sp>
        <p:nvSpPr>
          <p:cNvPr id="9" name="Text Placeholder 5">
            <a:extLst>
              <a:ext uri="{FF2B5EF4-FFF2-40B4-BE49-F238E27FC236}">
                <a16:creationId xmlns:a16="http://schemas.microsoft.com/office/drawing/2014/main" id="{F3A2C4D1-6B6A-9D74-58BF-B0A14A2B7AE8}"/>
              </a:ext>
            </a:extLst>
          </p:cNvPr>
          <p:cNvSpPr txBox="1">
            <a:spLocks/>
          </p:cNvSpPr>
          <p:nvPr/>
        </p:nvSpPr>
        <p:spPr>
          <a:xfrm>
            <a:off x="1004552" y="4271901"/>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panose="02020603050405020304" pitchFamily="18" charset="0"/>
                <a:ea typeface="Yu Gothic Light" panose="020B0300000000000000" pitchFamily="34" charset="-128"/>
                <a:cs typeface="Times New Roman" panose="02020603050405020304" pitchFamily="18" charset="0"/>
              </a:rPr>
              <a:t>BSc (Hons) Degree in Information Technology (specialization in Information Technology)</a:t>
            </a:r>
            <a:endParaRPr lang="en-US" sz="1800" kern="1400" spc="-50">
              <a:latin typeface="Calibri Light" panose="020F0302020204030204" pitchFamily="34" charset="0"/>
              <a:ea typeface="Yu Gothic Light" panose="020B0300000000000000" pitchFamily="34" charset="-128"/>
              <a:cs typeface="Times New Roman" panose="02020603050405020304" pitchFamily="18" charset="0"/>
            </a:endParaRPr>
          </a:p>
          <a:p>
            <a:pPr algn="ctr"/>
            <a:endParaRPr lang="en-US"/>
          </a:p>
        </p:txBody>
      </p:sp>
      <p:sp>
        <p:nvSpPr>
          <p:cNvPr id="10" name="Half Frame 9">
            <a:extLst>
              <a:ext uri="{FF2B5EF4-FFF2-40B4-BE49-F238E27FC236}">
                <a16:creationId xmlns:a16="http://schemas.microsoft.com/office/drawing/2014/main" id="{A3958744-2FA5-EF8C-3F3F-6BF002D345EC}"/>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a:extLst>
              <a:ext uri="{FF2B5EF4-FFF2-40B4-BE49-F238E27FC236}">
                <a16:creationId xmlns:a16="http://schemas.microsoft.com/office/drawing/2014/main" id="{3E735D3D-06DE-A22F-1CFE-FFE9AF2234E2}"/>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330701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96E65-3B9D-ED54-B8BC-3EB1A6A5EC30}"/>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A245998E-89D4-D7FA-376D-CB9FC45D03CD}"/>
              </a:ext>
            </a:extLst>
          </p:cNvPr>
          <p:cNvSpPr>
            <a:spLocks noGrp="1"/>
          </p:cNvSpPr>
          <p:nvPr>
            <p:ph type="title"/>
          </p:nvPr>
        </p:nvSpPr>
        <p:spPr>
          <a:xfrm>
            <a:off x="1485899" y="76200"/>
            <a:ext cx="9220202" cy="1752600"/>
          </a:xfrm>
        </p:spPr>
        <p:txBody>
          <a:bodyPr>
            <a:normAutofit fontScale="90000"/>
          </a:bodyPr>
          <a:lstStyle/>
          <a:p>
            <a:r>
              <a:rPr lang="en-US" sz="3600" b="1">
                <a:solidFill>
                  <a:schemeClr val="accent1">
                    <a:lumMod val="75000"/>
                  </a:schemeClr>
                </a:solidFill>
                <a:latin typeface="Adobe Devanagari"/>
              </a:rPr>
              <a:t>Component </a:t>
            </a:r>
            <a:r>
              <a:rPr lang="en-US" sz="3600">
                <a:solidFill>
                  <a:schemeClr val="accent1">
                    <a:lumMod val="75000"/>
                  </a:schemeClr>
                </a:solidFill>
                <a:latin typeface="Adobe Devanagari"/>
              </a:rPr>
              <a:t>02</a:t>
            </a:r>
            <a:r>
              <a:rPr lang="en-US" sz="3600" b="1">
                <a:solidFill>
                  <a:schemeClr val="accent1">
                    <a:lumMod val="75000"/>
                  </a:schemeClr>
                </a:solidFill>
                <a:latin typeface="Adobe Devanagari"/>
              </a:rPr>
              <a:t>: </a:t>
            </a:r>
            <a:r>
              <a:rPr lang="en-US" sz="3600">
                <a:solidFill>
                  <a:schemeClr val="accent1"/>
                </a:solidFill>
              </a:rPr>
              <a:t>AI-POWERED COMPUTER VISION QUALITY GRADING AND CONTAMINATION DETECTION FOR DRY FISH PROCESSING</a:t>
            </a:r>
            <a:endParaRPr lang="en-US" sz="3600" b="1">
              <a:solidFill>
                <a:schemeClr val="accent2"/>
              </a:solidFill>
              <a:latin typeface="Adobe Devanagari"/>
            </a:endParaRPr>
          </a:p>
        </p:txBody>
      </p:sp>
      <p:sp>
        <p:nvSpPr>
          <p:cNvPr id="9" name="Arrow: Chevron 8">
            <a:extLst>
              <a:ext uri="{FF2B5EF4-FFF2-40B4-BE49-F238E27FC236}">
                <a16:creationId xmlns:a16="http://schemas.microsoft.com/office/drawing/2014/main" id="{B432F134-0EFD-630D-24F6-29F3498A7414}"/>
              </a:ext>
            </a:extLst>
          </p:cNvPr>
          <p:cNvSpPr/>
          <p:nvPr/>
        </p:nvSpPr>
        <p:spPr>
          <a:xfrm>
            <a:off x="152400"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Chevron 9">
            <a:extLst>
              <a:ext uri="{FF2B5EF4-FFF2-40B4-BE49-F238E27FC236}">
                <a16:creationId xmlns:a16="http://schemas.microsoft.com/office/drawing/2014/main" id="{B0C888FA-5940-4B1C-D5A1-106A20F0A690}"/>
              </a:ext>
            </a:extLst>
          </p:cNvPr>
          <p:cNvSpPr/>
          <p:nvPr/>
        </p:nvSpPr>
        <p:spPr>
          <a:xfrm>
            <a:off x="727386"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C9656F58-E41E-16A2-E80A-362B2758FD23}"/>
              </a:ext>
            </a:extLst>
          </p:cNvPr>
          <p:cNvSpPr txBox="1"/>
          <p:nvPr/>
        </p:nvSpPr>
        <p:spPr>
          <a:xfrm>
            <a:off x="154544" y="2426918"/>
            <a:ext cx="4493711" cy="707886"/>
          </a:xfrm>
          <a:prstGeom prst="rect">
            <a:avLst/>
          </a:prstGeom>
          <a:noFill/>
        </p:spPr>
        <p:txBody>
          <a:bodyPr wrap="square" lIns="91440" tIns="45720" rIns="91440" bIns="45720" anchor="t">
            <a:spAutoFit/>
          </a:bodyPr>
          <a:lstStyle/>
          <a:p>
            <a:pPr algn="ctr"/>
            <a:r>
              <a:rPr lang="en-US" sz="4000" b="1">
                <a:solidFill>
                  <a:schemeClr val="accent1"/>
                </a:solidFill>
                <a:latin typeface="Adobe Devanagari"/>
                <a:ea typeface="Cambria"/>
              </a:rPr>
              <a:t>Problem Definition</a:t>
            </a:r>
            <a:endParaRPr lang="en-US">
              <a:solidFill>
                <a:schemeClr val="accent1"/>
              </a:solidFill>
              <a:latin typeface="Cambria"/>
              <a:ea typeface="Cambria"/>
            </a:endParaRPr>
          </a:p>
        </p:txBody>
      </p:sp>
      <p:pic>
        <p:nvPicPr>
          <p:cNvPr id="25" name="Picture 24">
            <a:extLst>
              <a:ext uri="{FF2B5EF4-FFF2-40B4-BE49-F238E27FC236}">
                <a16:creationId xmlns:a16="http://schemas.microsoft.com/office/drawing/2014/main" id="{12B5E76E-041E-5824-D3B8-FEFD7BBABB11}"/>
              </a:ext>
            </a:extLst>
          </p:cNvPr>
          <p:cNvPicPr>
            <a:picLocks noChangeAspect="1"/>
          </p:cNvPicPr>
          <p:nvPr/>
        </p:nvPicPr>
        <p:blipFill>
          <a:blip r:embed="rId3"/>
          <a:stretch>
            <a:fillRect/>
          </a:stretch>
        </p:blipFill>
        <p:spPr>
          <a:xfrm>
            <a:off x="10952255" y="0"/>
            <a:ext cx="1255695" cy="1120163"/>
          </a:xfrm>
          <a:prstGeom prst="rect">
            <a:avLst/>
          </a:prstGeom>
        </p:spPr>
      </p:pic>
      <p:sp>
        <p:nvSpPr>
          <p:cNvPr id="3" name="Rectangle 2">
            <a:extLst>
              <a:ext uri="{FF2B5EF4-FFF2-40B4-BE49-F238E27FC236}">
                <a16:creationId xmlns:a16="http://schemas.microsoft.com/office/drawing/2014/main" id="{FBCF9131-0340-DFE2-1DB4-91A265E5CB45}"/>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DBA602B4-BC54-4919-61E8-4AC5B8264802}"/>
              </a:ext>
            </a:extLst>
          </p:cNvPr>
          <p:cNvSpPr txBox="1"/>
          <p:nvPr/>
        </p:nvSpPr>
        <p:spPr>
          <a:xfrm>
            <a:off x="4648255" y="2093992"/>
            <a:ext cx="7238945" cy="4247317"/>
          </a:xfrm>
          <a:prstGeom prst="rect">
            <a:avLst/>
          </a:prstGeom>
          <a:noFill/>
        </p:spPr>
        <p:txBody>
          <a:bodyPr wrap="square" rtlCol="0">
            <a:spAutoFit/>
          </a:bodyPr>
          <a:lstStyle/>
          <a:p>
            <a:pPr marL="285750" indent="-285750">
              <a:buFont typeface="Arial" panose="020B0604020202020204" pitchFamily="34" charset="0"/>
              <a:buChar char="•"/>
            </a:pPr>
            <a:r>
              <a:rPr lang="en-GB"/>
              <a:t>Dry fish quality grading relies entirely on manual visual inspection with no consistent standard applied.</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Processors cannot detect contamination such as mould, insect eggs and bacterial growth until visible damage has already occurred.</a:t>
            </a:r>
          </a:p>
          <a:p>
            <a:endParaRPr lang="en-GB"/>
          </a:p>
          <a:p>
            <a:pPr marL="285750" indent="-285750">
              <a:buFont typeface="Arial" panose="020B0604020202020204" pitchFamily="34" charset="0"/>
              <a:buChar char="•"/>
            </a:pPr>
            <a:r>
              <a:rPr lang="en-GB"/>
              <a:t>No automated or objective grading system exists for Sri Lankan dry fish species and processing conditions.</a:t>
            </a:r>
          </a:p>
          <a:p>
            <a:endParaRPr lang="en-GB"/>
          </a:p>
          <a:p>
            <a:pPr marL="285750" indent="-285750">
              <a:buFont typeface="Arial" panose="020B0604020202020204" pitchFamily="34" charset="0"/>
              <a:buChar char="•"/>
            </a:pPr>
            <a:r>
              <a:rPr lang="en-GB"/>
              <a:t>Grading outcomes vary between individuals depending on experience, fatigue and personal judgment, producing inconsistent results.</a:t>
            </a:r>
          </a:p>
          <a:p>
            <a:endParaRPr lang="en-GB"/>
          </a:p>
          <a:p>
            <a:pPr marL="285750" indent="-285750">
              <a:buFont typeface="Arial" panose="020B0604020202020204" pitchFamily="34" charset="0"/>
              <a:buChar char="•"/>
            </a:pPr>
            <a:r>
              <a:rPr lang="en-GB"/>
              <a:t>There is no locally trained image dataset or AI model built specifically for Sri Lankan dry fish quality assessment.</a:t>
            </a:r>
            <a:endParaRPr lang="en-LK"/>
          </a:p>
        </p:txBody>
      </p:sp>
    </p:spTree>
    <p:extLst>
      <p:ext uri="{BB962C8B-B14F-4D97-AF65-F5344CB8AC3E}">
        <p14:creationId xmlns:p14="http://schemas.microsoft.com/office/powerpoint/2010/main" val="2136508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3A035-A446-C32C-FC6E-AD94A2A3CC9E}"/>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9C67FA3C-4450-6800-46B0-74628887130A}"/>
              </a:ext>
            </a:extLst>
          </p:cNvPr>
          <p:cNvSpPr>
            <a:spLocks noGrp="1"/>
          </p:cNvSpPr>
          <p:nvPr>
            <p:ph type="title"/>
          </p:nvPr>
        </p:nvSpPr>
        <p:spPr>
          <a:xfrm>
            <a:off x="2189140" y="342719"/>
            <a:ext cx="5116329" cy="792162"/>
          </a:xfrm>
        </p:spPr>
        <p:txBody>
          <a:bodyPr>
            <a:normAutofit/>
          </a:bodyPr>
          <a:lstStyle/>
          <a:p>
            <a:r>
              <a:rPr lang="en-US" b="1">
                <a:solidFill>
                  <a:schemeClr val="accent1"/>
                </a:solidFill>
              </a:rPr>
              <a:t>Objectives</a:t>
            </a:r>
          </a:p>
        </p:txBody>
      </p:sp>
      <p:sp>
        <p:nvSpPr>
          <p:cNvPr id="5" name="TextBox 4">
            <a:extLst>
              <a:ext uri="{FF2B5EF4-FFF2-40B4-BE49-F238E27FC236}">
                <a16:creationId xmlns:a16="http://schemas.microsoft.com/office/drawing/2014/main" id="{58458295-CE81-E674-61DF-1690D0D868B3}"/>
              </a:ext>
            </a:extLst>
          </p:cNvPr>
          <p:cNvSpPr txBox="1"/>
          <p:nvPr/>
        </p:nvSpPr>
        <p:spPr>
          <a:xfrm>
            <a:off x="321649" y="2910960"/>
            <a:ext cx="3112634" cy="2585323"/>
          </a:xfrm>
          <a:prstGeom prst="rect">
            <a:avLst/>
          </a:prstGeom>
          <a:noFill/>
        </p:spPr>
        <p:txBody>
          <a:bodyPr wrap="square" lIns="91440" tIns="45720" rIns="91440" bIns="45720" rtlCol="0" anchor="t">
            <a:spAutoFit/>
          </a:bodyPr>
          <a:lstStyle/>
          <a:p>
            <a:pPr marL="285750" indent="-285750" algn="just">
              <a:buFont typeface="Wingdings" panose="05000000000000000000" pitchFamily="2" charset="2"/>
              <a:buChar char="Ø"/>
            </a:pPr>
            <a:r>
              <a:rPr lang="en-US"/>
              <a:t>To design and develop an AI-powered computer vision module that automatically grades dry fish quality and detects contamination using a self-learning CNN model within a controlled drying environment.</a:t>
            </a:r>
            <a:endParaRPr lang="en-US" kern="1200">
              <a:solidFill>
                <a:srgbClr val="000000"/>
              </a:solidFill>
              <a:effectLst/>
            </a:endParaRPr>
          </a:p>
        </p:txBody>
      </p:sp>
      <p:pic>
        <p:nvPicPr>
          <p:cNvPr id="6" name="Picture 5" descr="A blue and green dart in a circle&#10;&#10;Description automatically generated">
            <a:extLst>
              <a:ext uri="{FF2B5EF4-FFF2-40B4-BE49-F238E27FC236}">
                <a16:creationId xmlns:a16="http://schemas.microsoft.com/office/drawing/2014/main" id="{25F5E526-ABE8-BA02-53F0-18553C4D26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5994" y="459768"/>
            <a:ext cx="611671" cy="611671"/>
          </a:xfrm>
          <a:prstGeom prst="rect">
            <a:avLst/>
          </a:prstGeom>
        </p:spPr>
      </p:pic>
      <p:pic>
        <p:nvPicPr>
          <p:cNvPr id="7" name="Picture 6" descr="A computer screen with blue outline&#10;&#10;Description automatically generated">
            <a:extLst>
              <a:ext uri="{FF2B5EF4-FFF2-40B4-BE49-F238E27FC236}">
                <a16:creationId xmlns:a16="http://schemas.microsoft.com/office/drawing/2014/main" id="{3A1BDAE1-563A-41F0-9475-DC6D7CC007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3986" y="2400810"/>
            <a:ext cx="2120407" cy="2120407"/>
          </a:xfrm>
          <a:prstGeom prst="rect">
            <a:avLst/>
          </a:prstGeom>
        </p:spPr>
      </p:pic>
      <p:sp>
        <p:nvSpPr>
          <p:cNvPr id="11" name="TextBox 10">
            <a:extLst>
              <a:ext uri="{FF2B5EF4-FFF2-40B4-BE49-F238E27FC236}">
                <a16:creationId xmlns:a16="http://schemas.microsoft.com/office/drawing/2014/main" id="{ADC8E2CF-AAAA-8907-E122-89BE6531BFAE}"/>
              </a:ext>
            </a:extLst>
          </p:cNvPr>
          <p:cNvSpPr txBox="1"/>
          <p:nvPr/>
        </p:nvSpPr>
        <p:spPr>
          <a:xfrm>
            <a:off x="615363" y="2324803"/>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rgbClr val="C00000"/>
                </a:solidFill>
                <a:effectLst/>
                <a:latin typeface="Aptos" panose="020B0004020202020204" pitchFamily="34" charset="0"/>
              </a:rPr>
              <a:t>Specific Objective</a:t>
            </a:r>
          </a:p>
        </p:txBody>
      </p:sp>
      <p:cxnSp>
        <p:nvCxnSpPr>
          <p:cNvPr id="12" name="Straight Connector 11">
            <a:extLst>
              <a:ext uri="{FF2B5EF4-FFF2-40B4-BE49-F238E27FC236}">
                <a16:creationId xmlns:a16="http://schemas.microsoft.com/office/drawing/2014/main" id="{2D6D603E-268B-BF5B-D37C-D9AABFFE083A}"/>
              </a:ext>
            </a:extLst>
          </p:cNvPr>
          <p:cNvCxnSpPr>
            <a:cxnSpLocks/>
            <a:endCxn id="15" idx="2"/>
          </p:cNvCxnSpPr>
          <p:nvPr/>
        </p:nvCxnSpPr>
        <p:spPr>
          <a:xfrm flipV="1">
            <a:off x="6007478" y="1842683"/>
            <a:ext cx="1709261" cy="1164194"/>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642838E-9AC5-1424-B756-98636E0354BE}"/>
              </a:ext>
            </a:extLst>
          </p:cNvPr>
          <p:cNvCxnSpPr>
            <a:cxnSpLocks/>
          </p:cNvCxnSpPr>
          <p:nvPr/>
        </p:nvCxnSpPr>
        <p:spPr>
          <a:xfrm>
            <a:off x="3581400" y="3222594"/>
            <a:ext cx="141403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5" name="Google Shape;1097;p60">
            <a:extLst>
              <a:ext uri="{FF2B5EF4-FFF2-40B4-BE49-F238E27FC236}">
                <a16:creationId xmlns:a16="http://schemas.microsoft.com/office/drawing/2014/main" id="{F6266016-F556-471D-FCF7-D539B9ACDB9E}"/>
              </a:ext>
            </a:extLst>
          </p:cNvPr>
          <p:cNvSpPr/>
          <p:nvPr/>
        </p:nvSpPr>
        <p:spPr>
          <a:xfrm rot="19810524">
            <a:off x="7706113" y="1722557"/>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 name="Straight Connector 15">
            <a:extLst>
              <a:ext uri="{FF2B5EF4-FFF2-40B4-BE49-F238E27FC236}">
                <a16:creationId xmlns:a16="http://schemas.microsoft.com/office/drawing/2014/main" id="{BE509EA5-70B6-4D01-5466-C9956811522C}"/>
              </a:ext>
            </a:extLst>
          </p:cNvPr>
          <p:cNvCxnSpPr>
            <a:cxnSpLocks/>
            <a:endCxn id="17" idx="2"/>
          </p:cNvCxnSpPr>
          <p:nvPr/>
        </p:nvCxnSpPr>
        <p:spPr>
          <a:xfrm flipV="1">
            <a:off x="6034656" y="2761341"/>
            <a:ext cx="1671659" cy="29054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7" name="Google Shape;1097;p60">
            <a:extLst>
              <a:ext uri="{FF2B5EF4-FFF2-40B4-BE49-F238E27FC236}">
                <a16:creationId xmlns:a16="http://schemas.microsoft.com/office/drawing/2014/main" id="{F92CE11F-EB71-0F6A-E730-ECDD5409A2DE}"/>
              </a:ext>
            </a:extLst>
          </p:cNvPr>
          <p:cNvSpPr/>
          <p:nvPr/>
        </p:nvSpPr>
        <p:spPr>
          <a:xfrm rot="19810524">
            <a:off x="7695689" y="2641215"/>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Straight Connector 17">
            <a:extLst>
              <a:ext uri="{FF2B5EF4-FFF2-40B4-BE49-F238E27FC236}">
                <a16:creationId xmlns:a16="http://schemas.microsoft.com/office/drawing/2014/main" id="{232C137B-6854-6549-AFC7-822C8D037C29}"/>
              </a:ext>
            </a:extLst>
          </p:cNvPr>
          <p:cNvCxnSpPr>
            <a:cxnSpLocks/>
            <a:endCxn id="20" idx="1"/>
          </p:cNvCxnSpPr>
          <p:nvPr/>
        </p:nvCxnSpPr>
        <p:spPr>
          <a:xfrm>
            <a:off x="5997041" y="3204687"/>
            <a:ext cx="1697408" cy="28648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Google Shape;1097;p60">
            <a:extLst>
              <a:ext uri="{FF2B5EF4-FFF2-40B4-BE49-F238E27FC236}">
                <a16:creationId xmlns:a16="http://schemas.microsoft.com/office/drawing/2014/main" id="{28CFDF61-FBF0-6AF2-4775-F5630A3146BB}"/>
              </a:ext>
            </a:extLst>
          </p:cNvPr>
          <p:cNvSpPr/>
          <p:nvPr/>
        </p:nvSpPr>
        <p:spPr>
          <a:xfrm rot="19810524">
            <a:off x="7691651" y="3431948"/>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0">
            <a:extLst>
              <a:ext uri="{FF2B5EF4-FFF2-40B4-BE49-F238E27FC236}">
                <a16:creationId xmlns:a16="http://schemas.microsoft.com/office/drawing/2014/main" id="{2C7A2C8E-95A6-DD72-8172-D0F920A189E5}"/>
              </a:ext>
            </a:extLst>
          </p:cNvPr>
          <p:cNvSpPr txBox="1"/>
          <p:nvPr/>
        </p:nvSpPr>
        <p:spPr>
          <a:xfrm>
            <a:off x="7885415" y="677104"/>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chemeClr val="accent1">
                    <a:lumMod val="75000"/>
                  </a:schemeClr>
                </a:solidFill>
                <a:effectLst/>
                <a:latin typeface="Aptos" panose="020B0004020202020204" pitchFamily="34" charset="0"/>
              </a:rPr>
              <a:t>Sub Objectives</a:t>
            </a:r>
          </a:p>
        </p:txBody>
      </p:sp>
      <p:cxnSp>
        <p:nvCxnSpPr>
          <p:cNvPr id="22" name="Straight Connector 21">
            <a:extLst>
              <a:ext uri="{FF2B5EF4-FFF2-40B4-BE49-F238E27FC236}">
                <a16:creationId xmlns:a16="http://schemas.microsoft.com/office/drawing/2014/main" id="{01B4E7DA-D741-EA47-C2EC-D5DA3AA5754A}"/>
              </a:ext>
            </a:extLst>
          </p:cNvPr>
          <p:cNvCxnSpPr>
            <a:cxnSpLocks/>
            <a:endCxn id="24" idx="1"/>
          </p:cNvCxnSpPr>
          <p:nvPr/>
        </p:nvCxnSpPr>
        <p:spPr>
          <a:xfrm>
            <a:off x="5997041" y="3355936"/>
            <a:ext cx="1758867" cy="853115"/>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4" name="Google Shape;1097;p60">
            <a:extLst>
              <a:ext uri="{FF2B5EF4-FFF2-40B4-BE49-F238E27FC236}">
                <a16:creationId xmlns:a16="http://schemas.microsoft.com/office/drawing/2014/main" id="{5DD60243-A94C-85D3-2A6F-1165F530409C}"/>
              </a:ext>
            </a:extLst>
          </p:cNvPr>
          <p:cNvSpPr/>
          <p:nvPr/>
        </p:nvSpPr>
        <p:spPr>
          <a:xfrm rot="19810524">
            <a:off x="7753110" y="4149826"/>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 name="Straight Connector 24">
            <a:extLst>
              <a:ext uri="{FF2B5EF4-FFF2-40B4-BE49-F238E27FC236}">
                <a16:creationId xmlns:a16="http://schemas.microsoft.com/office/drawing/2014/main" id="{D8438452-E0B9-7B26-3DCE-67AEBE91EE28}"/>
              </a:ext>
            </a:extLst>
          </p:cNvPr>
          <p:cNvCxnSpPr>
            <a:cxnSpLocks/>
            <a:endCxn id="26" idx="1"/>
          </p:cNvCxnSpPr>
          <p:nvPr/>
        </p:nvCxnSpPr>
        <p:spPr>
          <a:xfrm>
            <a:off x="5928436" y="3429000"/>
            <a:ext cx="1827473" cy="164914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6" name="Google Shape;1097;p60">
            <a:extLst>
              <a:ext uri="{FF2B5EF4-FFF2-40B4-BE49-F238E27FC236}">
                <a16:creationId xmlns:a16="http://schemas.microsoft.com/office/drawing/2014/main" id="{6D2145B9-B624-2AB6-C25C-028DE860AA31}"/>
              </a:ext>
            </a:extLst>
          </p:cNvPr>
          <p:cNvSpPr/>
          <p:nvPr/>
        </p:nvSpPr>
        <p:spPr>
          <a:xfrm rot="19810524">
            <a:off x="7753111" y="5018921"/>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Diamond 26">
            <a:extLst>
              <a:ext uri="{FF2B5EF4-FFF2-40B4-BE49-F238E27FC236}">
                <a16:creationId xmlns:a16="http://schemas.microsoft.com/office/drawing/2014/main" id="{38AC2D2B-FC52-43CE-264F-DAA2E884075B}"/>
              </a:ext>
            </a:extLst>
          </p:cNvPr>
          <p:cNvSpPr/>
          <p:nvPr/>
        </p:nvSpPr>
        <p:spPr>
          <a:xfrm>
            <a:off x="968386" y="161262"/>
            <a:ext cx="1165214" cy="1226986"/>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iamond 27">
            <a:extLst>
              <a:ext uri="{FF2B5EF4-FFF2-40B4-BE49-F238E27FC236}">
                <a16:creationId xmlns:a16="http://schemas.microsoft.com/office/drawing/2014/main" id="{9CAB5334-E080-9E8D-C31A-D5F6DFAC40C9}"/>
              </a:ext>
            </a:extLst>
          </p:cNvPr>
          <p:cNvSpPr/>
          <p:nvPr/>
        </p:nvSpPr>
        <p:spPr>
          <a:xfrm>
            <a:off x="321649" y="747456"/>
            <a:ext cx="619197" cy="640792"/>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iamond 28">
            <a:extLst>
              <a:ext uri="{FF2B5EF4-FFF2-40B4-BE49-F238E27FC236}">
                <a16:creationId xmlns:a16="http://schemas.microsoft.com/office/drawing/2014/main" id="{51826DDC-BC8A-372A-0BF6-055800B1E04D}"/>
              </a:ext>
            </a:extLst>
          </p:cNvPr>
          <p:cNvSpPr/>
          <p:nvPr/>
        </p:nvSpPr>
        <p:spPr>
          <a:xfrm>
            <a:off x="1028605" y="1229029"/>
            <a:ext cx="269943" cy="285449"/>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iamond 29">
            <a:extLst>
              <a:ext uri="{FF2B5EF4-FFF2-40B4-BE49-F238E27FC236}">
                <a16:creationId xmlns:a16="http://schemas.microsoft.com/office/drawing/2014/main" id="{3972BFDD-D740-403F-D9FA-F96E9D3D4F7B}"/>
              </a:ext>
            </a:extLst>
          </p:cNvPr>
          <p:cNvSpPr/>
          <p:nvPr/>
        </p:nvSpPr>
        <p:spPr>
          <a:xfrm>
            <a:off x="697971" y="349859"/>
            <a:ext cx="172820" cy="162561"/>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D2C89966-9987-389E-14FA-6DA63116E81D}"/>
              </a:ext>
            </a:extLst>
          </p:cNvPr>
          <p:cNvCxnSpPr>
            <a:cxnSpLocks/>
          </p:cNvCxnSpPr>
          <p:nvPr/>
        </p:nvCxnSpPr>
        <p:spPr>
          <a:xfrm>
            <a:off x="5791200" y="3512174"/>
            <a:ext cx="2056599" cy="248454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2" name="Google Shape;1097;p60">
            <a:extLst>
              <a:ext uri="{FF2B5EF4-FFF2-40B4-BE49-F238E27FC236}">
                <a16:creationId xmlns:a16="http://schemas.microsoft.com/office/drawing/2014/main" id="{8819FE54-0F93-D086-8EEE-28C411E483E2}"/>
              </a:ext>
            </a:extLst>
          </p:cNvPr>
          <p:cNvSpPr/>
          <p:nvPr/>
        </p:nvSpPr>
        <p:spPr>
          <a:xfrm rot="19810524">
            <a:off x="7767573" y="5958316"/>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Picture 54">
            <a:extLst>
              <a:ext uri="{FF2B5EF4-FFF2-40B4-BE49-F238E27FC236}">
                <a16:creationId xmlns:a16="http://schemas.microsoft.com/office/drawing/2014/main" id="{434B8CDE-5FEB-C205-5099-809FDA4D77C1}"/>
              </a:ext>
            </a:extLst>
          </p:cNvPr>
          <p:cNvPicPr>
            <a:picLocks noChangeAspect="1"/>
          </p:cNvPicPr>
          <p:nvPr/>
        </p:nvPicPr>
        <p:blipFill>
          <a:blip r:embed="rId5"/>
          <a:stretch>
            <a:fillRect/>
          </a:stretch>
        </p:blipFill>
        <p:spPr>
          <a:xfrm>
            <a:off x="10952255" y="0"/>
            <a:ext cx="1255695" cy="1120163"/>
          </a:xfrm>
          <a:prstGeom prst="rect">
            <a:avLst/>
          </a:prstGeom>
        </p:spPr>
      </p:pic>
      <p:pic>
        <p:nvPicPr>
          <p:cNvPr id="56" name="Picture 55">
            <a:extLst>
              <a:ext uri="{FF2B5EF4-FFF2-40B4-BE49-F238E27FC236}">
                <a16:creationId xmlns:a16="http://schemas.microsoft.com/office/drawing/2014/main" id="{4424AEB0-EDDC-E8D9-CAFF-713917F54D27}"/>
              </a:ext>
            </a:extLst>
          </p:cNvPr>
          <p:cNvPicPr>
            <a:picLocks noChangeAspect="1"/>
          </p:cNvPicPr>
          <p:nvPr/>
        </p:nvPicPr>
        <p:blipFill>
          <a:blip r:embed="rId5"/>
          <a:stretch>
            <a:fillRect/>
          </a:stretch>
        </p:blipFill>
        <p:spPr>
          <a:xfrm>
            <a:off x="4973796" y="2750377"/>
            <a:ext cx="1050436" cy="937058"/>
          </a:xfrm>
          <a:prstGeom prst="rect">
            <a:avLst/>
          </a:prstGeom>
        </p:spPr>
      </p:pic>
      <p:sp>
        <p:nvSpPr>
          <p:cNvPr id="3" name="Rectangle 2">
            <a:extLst>
              <a:ext uri="{FF2B5EF4-FFF2-40B4-BE49-F238E27FC236}">
                <a16:creationId xmlns:a16="http://schemas.microsoft.com/office/drawing/2014/main" id="{AA972B92-65A8-405E-12AB-DFDB3A12BBC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7C96D75B-7EAA-E969-757C-E60DA87AAA5E}"/>
              </a:ext>
            </a:extLst>
          </p:cNvPr>
          <p:cNvSpPr txBox="1"/>
          <p:nvPr/>
        </p:nvSpPr>
        <p:spPr>
          <a:xfrm>
            <a:off x="7885900" y="1209444"/>
            <a:ext cx="4153700" cy="923330"/>
          </a:xfrm>
          <a:prstGeom prst="rect">
            <a:avLst/>
          </a:prstGeom>
          <a:noFill/>
        </p:spPr>
        <p:txBody>
          <a:bodyPr wrap="square" rtlCol="0">
            <a:spAutoFit/>
          </a:bodyPr>
          <a:lstStyle/>
          <a:p>
            <a:r>
              <a:rPr lang="en-GB"/>
              <a:t>Collect and label a Sri Lankan dry fish image dataset covering Grade A, B, C and defects.</a:t>
            </a:r>
            <a:endParaRPr lang="en-LK"/>
          </a:p>
        </p:txBody>
      </p:sp>
      <p:sp>
        <p:nvSpPr>
          <p:cNvPr id="8" name="TextBox 7">
            <a:extLst>
              <a:ext uri="{FF2B5EF4-FFF2-40B4-BE49-F238E27FC236}">
                <a16:creationId xmlns:a16="http://schemas.microsoft.com/office/drawing/2014/main" id="{C4DBF3A9-4079-BF8A-6ACE-C83AB2CAAADB}"/>
              </a:ext>
            </a:extLst>
          </p:cNvPr>
          <p:cNvSpPr txBox="1"/>
          <p:nvPr/>
        </p:nvSpPr>
        <p:spPr>
          <a:xfrm>
            <a:off x="7879893" y="2128993"/>
            <a:ext cx="4007546" cy="923330"/>
          </a:xfrm>
          <a:prstGeom prst="rect">
            <a:avLst/>
          </a:prstGeom>
          <a:noFill/>
        </p:spPr>
        <p:txBody>
          <a:bodyPr wrap="square" rtlCol="0">
            <a:spAutoFit/>
          </a:bodyPr>
          <a:lstStyle/>
          <a:p>
            <a:r>
              <a:rPr lang="en-GB"/>
              <a:t>Train a CNN model using transfer learning achieving minimum F1-score of 0.75.</a:t>
            </a:r>
            <a:endParaRPr lang="en-LK"/>
          </a:p>
        </p:txBody>
      </p:sp>
      <p:sp>
        <p:nvSpPr>
          <p:cNvPr id="9" name="TextBox 8">
            <a:extLst>
              <a:ext uri="{FF2B5EF4-FFF2-40B4-BE49-F238E27FC236}">
                <a16:creationId xmlns:a16="http://schemas.microsoft.com/office/drawing/2014/main" id="{82D71909-0645-5A3F-69A3-AD951BC8A953}"/>
              </a:ext>
            </a:extLst>
          </p:cNvPr>
          <p:cNvSpPr txBox="1"/>
          <p:nvPr/>
        </p:nvSpPr>
        <p:spPr>
          <a:xfrm>
            <a:off x="7885415" y="3062564"/>
            <a:ext cx="4306585" cy="923330"/>
          </a:xfrm>
          <a:prstGeom prst="rect">
            <a:avLst/>
          </a:prstGeom>
          <a:noFill/>
        </p:spPr>
        <p:txBody>
          <a:bodyPr wrap="square" rtlCol="0">
            <a:spAutoFit/>
          </a:bodyPr>
          <a:lstStyle/>
          <a:p>
            <a:r>
              <a:rPr lang="en-GB"/>
              <a:t>Implement dual-mode camera for live streaming and periodic auto-capture under standardised lighting.</a:t>
            </a:r>
            <a:endParaRPr lang="en-LK"/>
          </a:p>
        </p:txBody>
      </p:sp>
      <p:sp>
        <p:nvSpPr>
          <p:cNvPr id="10" name="TextBox 9">
            <a:extLst>
              <a:ext uri="{FF2B5EF4-FFF2-40B4-BE49-F238E27FC236}">
                <a16:creationId xmlns:a16="http://schemas.microsoft.com/office/drawing/2014/main" id="{43A40F6D-BB3A-F8E9-E118-3AA7B8B2FFDD}"/>
              </a:ext>
            </a:extLst>
          </p:cNvPr>
          <p:cNvSpPr txBox="1"/>
          <p:nvPr/>
        </p:nvSpPr>
        <p:spPr>
          <a:xfrm>
            <a:off x="7898667" y="3942357"/>
            <a:ext cx="3991778" cy="923330"/>
          </a:xfrm>
          <a:prstGeom prst="rect">
            <a:avLst/>
          </a:prstGeom>
          <a:noFill/>
        </p:spPr>
        <p:txBody>
          <a:bodyPr wrap="square" rtlCol="0">
            <a:spAutoFit/>
          </a:bodyPr>
          <a:lstStyle/>
          <a:p>
            <a:r>
              <a:rPr lang="en-GB"/>
              <a:t>Develop a Verification Station for professionals to review and correct low-confidence predictions.</a:t>
            </a:r>
            <a:endParaRPr lang="en-LK"/>
          </a:p>
        </p:txBody>
      </p:sp>
      <p:sp>
        <p:nvSpPr>
          <p:cNvPr id="13" name="TextBox 12">
            <a:extLst>
              <a:ext uri="{FF2B5EF4-FFF2-40B4-BE49-F238E27FC236}">
                <a16:creationId xmlns:a16="http://schemas.microsoft.com/office/drawing/2014/main" id="{43551B3D-DE3A-CEE7-7B81-21F87F572969}"/>
              </a:ext>
            </a:extLst>
          </p:cNvPr>
          <p:cNvSpPr txBox="1"/>
          <p:nvPr/>
        </p:nvSpPr>
        <p:spPr>
          <a:xfrm>
            <a:off x="7893145" y="4879880"/>
            <a:ext cx="3833168" cy="923330"/>
          </a:xfrm>
          <a:prstGeom prst="rect">
            <a:avLst/>
          </a:prstGeom>
          <a:noFill/>
        </p:spPr>
        <p:txBody>
          <a:bodyPr wrap="square" rtlCol="0">
            <a:spAutoFit/>
          </a:bodyPr>
          <a:lstStyle/>
          <a:p>
            <a:r>
              <a:rPr lang="en-GB"/>
              <a:t>Establish a self-learning retraining pipeline to improve model accuracy over time.</a:t>
            </a:r>
          </a:p>
        </p:txBody>
      </p:sp>
      <p:sp>
        <p:nvSpPr>
          <p:cNvPr id="19" name="TextBox 18">
            <a:extLst>
              <a:ext uri="{FF2B5EF4-FFF2-40B4-BE49-F238E27FC236}">
                <a16:creationId xmlns:a16="http://schemas.microsoft.com/office/drawing/2014/main" id="{B78F81F8-F7E0-821D-9FA8-1D2AF0893F86}"/>
              </a:ext>
            </a:extLst>
          </p:cNvPr>
          <p:cNvSpPr txBox="1"/>
          <p:nvPr/>
        </p:nvSpPr>
        <p:spPr>
          <a:xfrm>
            <a:off x="7912612" y="5776504"/>
            <a:ext cx="4126988" cy="646331"/>
          </a:xfrm>
          <a:prstGeom prst="rect">
            <a:avLst/>
          </a:prstGeom>
          <a:noFill/>
        </p:spPr>
        <p:txBody>
          <a:bodyPr wrap="square" rtlCol="0">
            <a:spAutoFit/>
          </a:bodyPr>
          <a:lstStyle/>
          <a:p>
            <a:r>
              <a:rPr lang="en-GB"/>
              <a:t>Integrate grading results with predictive analytics and batch traceability record.</a:t>
            </a:r>
            <a:endParaRPr lang="en-LK"/>
          </a:p>
        </p:txBody>
      </p:sp>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60B00DAC-A9F0-5DAF-1F54-629A4DC72B40}"/>
                  </a:ext>
                </a:extLst>
              </p14:cNvPr>
              <p14:cNvContentPartPr/>
              <p14:nvPr/>
            </p14:nvContentPartPr>
            <p14:xfrm>
              <a:off x="8263186" y="2316904"/>
              <a:ext cx="360" cy="360"/>
            </p14:xfrm>
          </p:contentPart>
        </mc:Choice>
        <mc:Fallback xmlns="">
          <p:pic>
            <p:nvPicPr>
              <p:cNvPr id="23" name="Ink 22">
                <a:extLst>
                  <a:ext uri="{FF2B5EF4-FFF2-40B4-BE49-F238E27FC236}">
                    <a16:creationId xmlns:a16="http://schemas.microsoft.com/office/drawing/2014/main" id="{60B00DAC-A9F0-5DAF-1F54-629A4DC72B40}"/>
                  </a:ext>
                </a:extLst>
              </p:cNvPr>
              <p:cNvPicPr/>
              <p:nvPr/>
            </p:nvPicPr>
            <p:blipFill>
              <a:blip r:embed="rId7"/>
              <a:stretch>
                <a:fillRect/>
              </a:stretch>
            </p:blipFill>
            <p:spPr>
              <a:xfrm>
                <a:off x="8245186" y="2298904"/>
                <a:ext cx="36000" cy="36000"/>
              </a:xfrm>
              <a:prstGeom prst="rect">
                <a:avLst/>
              </a:prstGeom>
            </p:spPr>
          </p:pic>
        </mc:Fallback>
      </mc:AlternateContent>
    </p:spTree>
    <p:extLst>
      <p:ext uri="{BB962C8B-B14F-4D97-AF65-F5344CB8AC3E}">
        <p14:creationId xmlns:p14="http://schemas.microsoft.com/office/powerpoint/2010/main" val="1869028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77859-F743-AD58-4A33-276EC0FECF10}"/>
            </a:ext>
          </a:extLst>
        </p:cNvPr>
        <p:cNvGrpSpPr/>
        <p:nvPr/>
      </p:nvGrpSpPr>
      <p:grpSpPr>
        <a:xfrm>
          <a:off x="0" y="0"/>
          <a:ext cx="0" cy="0"/>
          <a:chOff x="0" y="0"/>
          <a:chExt cx="0" cy="0"/>
        </a:xfrm>
      </p:grpSpPr>
      <p:sp>
        <p:nvSpPr>
          <p:cNvPr id="9" name="Title 7">
            <a:extLst>
              <a:ext uri="{FF2B5EF4-FFF2-40B4-BE49-F238E27FC236}">
                <a16:creationId xmlns:a16="http://schemas.microsoft.com/office/drawing/2014/main" id="{942F9504-5558-2CF9-B604-254D617E16D2}"/>
              </a:ext>
            </a:extLst>
          </p:cNvPr>
          <p:cNvSpPr>
            <a:spLocks noGrp="1"/>
          </p:cNvSpPr>
          <p:nvPr>
            <p:ph type="title"/>
          </p:nvPr>
        </p:nvSpPr>
        <p:spPr>
          <a:xfrm>
            <a:off x="1219200" y="324871"/>
            <a:ext cx="6934200" cy="792162"/>
          </a:xfrm>
        </p:spPr>
        <p:txBody>
          <a:bodyPr>
            <a:normAutofit/>
          </a:bodyPr>
          <a:lstStyle/>
          <a:p>
            <a:r>
              <a:rPr lang="en-US" b="1">
                <a:solidFill>
                  <a:schemeClr val="accent1"/>
                </a:solidFill>
              </a:rPr>
              <a:t>Methodology</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8B3619F2-0079-0FE6-5308-ED5D709D6BBF}"/>
                  </a:ext>
                </a:extLst>
              </p14:cNvPr>
              <p14:cNvContentPartPr/>
              <p14:nvPr/>
            </p14:nvContentPartPr>
            <p14:xfrm>
              <a:off x="7806757" y="1498994"/>
              <a:ext cx="189000" cy="340560"/>
            </p14:xfrm>
          </p:contentPart>
        </mc:Choice>
        <mc:Fallback xmlns="">
          <p:pic>
            <p:nvPicPr>
              <p:cNvPr id="7" name="Ink 6">
                <a:extLst>
                  <a:ext uri="{FF2B5EF4-FFF2-40B4-BE49-F238E27FC236}">
                    <a16:creationId xmlns:a16="http://schemas.microsoft.com/office/drawing/2014/main" id="{8B3619F2-0079-0FE6-5308-ED5D709D6BBF}"/>
                  </a:ext>
                </a:extLst>
              </p:cNvPr>
              <p:cNvPicPr/>
              <p:nvPr/>
            </p:nvPicPr>
            <p:blipFill>
              <a:blip r:embed="rId4"/>
              <a:stretch>
                <a:fillRect/>
              </a:stretch>
            </p:blipFill>
            <p:spPr>
              <a:xfrm>
                <a:off x="7770757" y="1462994"/>
                <a:ext cx="260640" cy="412200"/>
              </a:xfrm>
              <a:prstGeom prst="rect">
                <a:avLst/>
              </a:prstGeom>
            </p:spPr>
          </p:pic>
        </mc:Fallback>
      </mc:AlternateContent>
      <p:sp>
        <p:nvSpPr>
          <p:cNvPr id="10" name="Isosceles Triangle 9">
            <a:extLst>
              <a:ext uri="{FF2B5EF4-FFF2-40B4-BE49-F238E27FC236}">
                <a16:creationId xmlns:a16="http://schemas.microsoft.com/office/drawing/2014/main" id="{B2C83749-1DF2-7D2F-6817-26CA39F243D0}"/>
              </a:ext>
            </a:extLst>
          </p:cNvPr>
          <p:cNvSpPr/>
          <p:nvPr/>
        </p:nvSpPr>
        <p:spPr>
          <a:xfrm rot="5400000">
            <a:off x="-228600" y="1875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DCAAE180-D483-860C-572E-8C0D2AB03B11}"/>
              </a:ext>
            </a:extLst>
          </p:cNvPr>
          <p:cNvPicPr>
            <a:picLocks noChangeAspect="1"/>
          </p:cNvPicPr>
          <p:nvPr/>
        </p:nvPicPr>
        <p:blipFill>
          <a:blip r:embed="rId5"/>
          <a:stretch>
            <a:fillRect/>
          </a:stretch>
        </p:blipFill>
        <p:spPr>
          <a:xfrm>
            <a:off x="10952255" y="0"/>
            <a:ext cx="1255695" cy="1120163"/>
          </a:xfrm>
          <a:prstGeom prst="rect">
            <a:avLst/>
          </a:prstGeom>
        </p:spPr>
      </p:pic>
      <p:sp>
        <p:nvSpPr>
          <p:cNvPr id="3" name="Rectangle 2">
            <a:extLst>
              <a:ext uri="{FF2B5EF4-FFF2-40B4-BE49-F238E27FC236}">
                <a16:creationId xmlns:a16="http://schemas.microsoft.com/office/drawing/2014/main" id="{2CB599B3-A48D-59F8-710B-7F0D230EB6C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5" name="Picture 4" descr="A diagram of a process&#10;&#10;AI-generated content may be incorrect.">
            <a:extLst>
              <a:ext uri="{FF2B5EF4-FFF2-40B4-BE49-F238E27FC236}">
                <a16:creationId xmlns:a16="http://schemas.microsoft.com/office/drawing/2014/main" id="{12787064-DE07-6826-C61E-A38C4AB99F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0565" y="1348598"/>
            <a:ext cx="8686800" cy="4912710"/>
          </a:xfrm>
          <a:prstGeom prst="rect">
            <a:avLst/>
          </a:prstGeom>
        </p:spPr>
      </p:pic>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ADFA0DA7-B5E3-4FED-AFBB-BB6E3F9BBA9C}"/>
                  </a:ext>
                </a:extLst>
              </p14:cNvPr>
              <p14:cNvContentPartPr/>
              <p14:nvPr/>
            </p14:nvContentPartPr>
            <p14:xfrm>
              <a:off x="7896757" y="1570274"/>
              <a:ext cx="83880" cy="265680"/>
            </p14:xfrm>
          </p:contentPart>
        </mc:Choice>
        <mc:Fallback xmlns="">
          <p:pic>
            <p:nvPicPr>
              <p:cNvPr id="6" name="Ink 5">
                <a:extLst>
                  <a:ext uri="{FF2B5EF4-FFF2-40B4-BE49-F238E27FC236}">
                    <a16:creationId xmlns:a16="http://schemas.microsoft.com/office/drawing/2014/main" id="{ADFA0DA7-B5E3-4FED-AFBB-BB6E3F9BBA9C}"/>
                  </a:ext>
                </a:extLst>
              </p:cNvPr>
              <p:cNvPicPr/>
              <p:nvPr/>
            </p:nvPicPr>
            <p:blipFill>
              <a:blip r:embed="rId8"/>
              <a:stretch>
                <a:fillRect/>
              </a:stretch>
            </p:blipFill>
            <p:spPr>
              <a:xfrm>
                <a:off x="7878757" y="1552274"/>
                <a:ext cx="11952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F9A38CE8-B547-D6EF-4BA0-98E1E94755C1}"/>
                  </a:ext>
                </a:extLst>
              </p14:cNvPr>
              <p14:cNvContentPartPr/>
              <p14:nvPr/>
            </p14:nvContentPartPr>
            <p14:xfrm>
              <a:off x="7861477" y="1897874"/>
              <a:ext cx="360" cy="360"/>
            </p14:xfrm>
          </p:contentPart>
        </mc:Choice>
        <mc:Fallback xmlns="">
          <p:pic>
            <p:nvPicPr>
              <p:cNvPr id="21" name="Ink 20">
                <a:extLst>
                  <a:ext uri="{FF2B5EF4-FFF2-40B4-BE49-F238E27FC236}">
                    <a16:creationId xmlns:a16="http://schemas.microsoft.com/office/drawing/2014/main" id="{F9A38CE8-B547-D6EF-4BA0-98E1E94755C1}"/>
                  </a:ext>
                </a:extLst>
              </p:cNvPr>
              <p:cNvPicPr/>
              <p:nvPr/>
            </p:nvPicPr>
            <p:blipFill>
              <a:blip r:embed="rId10"/>
              <a:stretch>
                <a:fillRect/>
              </a:stretch>
            </p:blipFill>
            <p:spPr>
              <a:xfrm>
                <a:off x="7825477" y="186187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D54164E3-3926-2493-D489-B10518C45523}"/>
                  </a:ext>
                </a:extLst>
              </p14:cNvPr>
              <p14:cNvContentPartPr/>
              <p14:nvPr/>
            </p14:nvContentPartPr>
            <p14:xfrm>
              <a:off x="7816477" y="1659914"/>
              <a:ext cx="166320" cy="212760"/>
            </p14:xfrm>
          </p:contentPart>
        </mc:Choice>
        <mc:Fallback xmlns="">
          <p:pic>
            <p:nvPicPr>
              <p:cNvPr id="24" name="Ink 23">
                <a:extLst>
                  <a:ext uri="{FF2B5EF4-FFF2-40B4-BE49-F238E27FC236}">
                    <a16:creationId xmlns:a16="http://schemas.microsoft.com/office/drawing/2014/main" id="{D54164E3-3926-2493-D489-B10518C45523}"/>
                  </a:ext>
                </a:extLst>
              </p:cNvPr>
              <p:cNvPicPr/>
              <p:nvPr/>
            </p:nvPicPr>
            <p:blipFill>
              <a:blip r:embed="rId12"/>
              <a:stretch>
                <a:fillRect/>
              </a:stretch>
            </p:blipFill>
            <p:spPr>
              <a:xfrm>
                <a:off x="7780477" y="1623853"/>
                <a:ext cx="237960" cy="284521"/>
              </a:xfrm>
              <a:prstGeom prst="rect">
                <a:avLst/>
              </a:prstGeom>
            </p:spPr>
          </p:pic>
        </mc:Fallback>
      </mc:AlternateContent>
      <p:grpSp>
        <p:nvGrpSpPr>
          <p:cNvPr id="35" name="Group 34">
            <a:extLst>
              <a:ext uri="{FF2B5EF4-FFF2-40B4-BE49-F238E27FC236}">
                <a16:creationId xmlns:a16="http://schemas.microsoft.com/office/drawing/2014/main" id="{522FF9F5-B80E-8410-16FB-60C67AAC3120}"/>
              </a:ext>
            </a:extLst>
          </p:cNvPr>
          <p:cNvGrpSpPr/>
          <p:nvPr/>
        </p:nvGrpSpPr>
        <p:grpSpPr>
          <a:xfrm>
            <a:off x="7838077" y="1741274"/>
            <a:ext cx="196560" cy="175680"/>
            <a:chOff x="7838077" y="1741274"/>
            <a:chExt cx="196560" cy="175680"/>
          </a:xfrm>
        </p:grpSpPr>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40818617-E330-114B-B59F-610A7BF472DD}"/>
                    </a:ext>
                  </a:extLst>
                </p14:cNvPr>
                <p14:cNvContentPartPr/>
                <p14:nvPr/>
              </p14:nvContentPartPr>
              <p14:xfrm>
                <a:off x="7982437" y="1892114"/>
                <a:ext cx="360" cy="360"/>
              </p14:xfrm>
            </p:contentPart>
          </mc:Choice>
          <mc:Fallback xmlns="">
            <p:pic>
              <p:nvPicPr>
                <p:cNvPr id="8" name="Ink 7">
                  <a:extLst>
                    <a:ext uri="{FF2B5EF4-FFF2-40B4-BE49-F238E27FC236}">
                      <a16:creationId xmlns:a16="http://schemas.microsoft.com/office/drawing/2014/main" id="{40818617-E330-114B-B59F-610A7BF472DD}"/>
                    </a:ext>
                  </a:extLst>
                </p:cNvPr>
                <p:cNvPicPr/>
                <p:nvPr/>
              </p:nvPicPr>
              <p:blipFill>
                <a:blip r:embed="rId10"/>
                <a:stretch>
                  <a:fillRect/>
                </a:stretch>
              </p:blipFill>
              <p:spPr>
                <a:xfrm>
                  <a:off x="7946437" y="185611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A152F37D-9E3A-7149-170E-CB348C704A5F}"/>
                    </a:ext>
                  </a:extLst>
                </p14:cNvPr>
                <p14:cNvContentPartPr/>
                <p14:nvPr/>
              </p14:nvContentPartPr>
              <p14:xfrm>
                <a:off x="7911877" y="1908314"/>
                <a:ext cx="360" cy="360"/>
              </p14:xfrm>
            </p:contentPart>
          </mc:Choice>
          <mc:Fallback xmlns="">
            <p:pic>
              <p:nvPicPr>
                <p:cNvPr id="11" name="Ink 10">
                  <a:extLst>
                    <a:ext uri="{FF2B5EF4-FFF2-40B4-BE49-F238E27FC236}">
                      <a16:creationId xmlns:a16="http://schemas.microsoft.com/office/drawing/2014/main" id="{A152F37D-9E3A-7149-170E-CB348C704A5F}"/>
                    </a:ext>
                  </a:extLst>
                </p:cNvPr>
                <p:cNvPicPr/>
                <p:nvPr/>
              </p:nvPicPr>
              <p:blipFill>
                <a:blip r:embed="rId10"/>
                <a:stretch>
                  <a:fillRect/>
                </a:stretch>
              </p:blipFill>
              <p:spPr>
                <a:xfrm>
                  <a:off x="7875877" y="187231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46DBD02D-F93E-734B-5C4A-EBCE8523A07C}"/>
                    </a:ext>
                  </a:extLst>
                </p14:cNvPr>
                <p14:cNvContentPartPr/>
                <p14:nvPr/>
              </p14:nvContentPartPr>
              <p14:xfrm>
                <a:off x="7838077" y="1916594"/>
                <a:ext cx="360" cy="360"/>
              </p14:xfrm>
            </p:contentPart>
          </mc:Choice>
          <mc:Fallback xmlns="">
            <p:pic>
              <p:nvPicPr>
                <p:cNvPr id="14" name="Ink 13">
                  <a:extLst>
                    <a:ext uri="{FF2B5EF4-FFF2-40B4-BE49-F238E27FC236}">
                      <a16:creationId xmlns:a16="http://schemas.microsoft.com/office/drawing/2014/main" id="{46DBD02D-F93E-734B-5C4A-EBCE8523A07C}"/>
                    </a:ext>
                  </a:extLst>
                </p:cNvPr>
                <p:cNvPicPr/>
                <p:nvPr/>
              </p:nvPicPr>
              <p:blipFill>
                <a:blip r:embed="rId10"/>
                <a:stretch>
                  <a:fillRect/>
                </a:stretch>
              </p:blipFill>
              <p:spPr>
                <a:xfrm>
                  <a:off x="7802077" y="188059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7" name="Ink 26">
                  <a:extLst>
                    <a:ext uri="{FF2B5EF4-FFF2-40B4-BE49-F238E27FC236}">
                      <a16:creationId xmlns:a16="http://schemas.microsoft.com/office/drawing/2014/main" id="{192B4F9E-0F67-0F4A-AD05-849E7DD5C91F}"/>
                    </a:ext>
                  </a:extLst>
                </p14:cNvPr>
                <p14:cNvContentPartPr/>
                <p14:nvPr/>
              </p14:nvContentPartPr>
              <p14:xfrm>
                <a:off x="8024197" y="1845314"/>
                <a:ext cx="360" cy="360"/>
              </p14:xfrm>
            </p:contentPart>
          </mc:Choice>
          <mc:Fallback xmlns="">
            <p:pic>
              <p:nvPicPr>
                <p:cNvPr id="27" name="Ink 26">
                  <a:extLst>
                    <a:ext uri="{FF2B5EF4-FFF2-40B4-BE49-F238E27FC236}">
                      <a16:creationId xmlns:a16="http://schemas.microsoft.com/office/drawing/2014/main" id="{192B4F9E-0F67-0F4A-AD05-849E7DD5C91F}"/>
                    </a:ext>
                  </a:extLst>
                </p:cNvPr>
                <p:cNvPicPr/>
                <p:nvPr/>
              </p:nvPicPr>
              <p:blipFill>
                <a:blip r:embed="rId10"/>
                <a:stretch>
                  <a:fillRect/>
                </a:stretch>
              </p:blipFill>
              <p:spPr>
                <a:xfrm>
                  <a:off x="7988197" y="180931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9FCEAE54-99C7-279B-B23F-2E2CCA843A8B}"/>
                    </a:ext>
                  </a:extLst>
                </p14:cNvPr>
                <p14:cNvContentPartPr/>
                <p14:nvPr/>
              </p14:nvContentPartPr>
              <p14:xfrm>
                <a:off x="8034277" y="1796714"/>
                <a:ext cx="360" cy="360"/>
              </p14:xfrm>
            </p:contentPart>
          </mc:Choice>
          <mc:Fallback xmlns="">
            <p:pic>
              <p:nvPicPr>
                <p:cNvPr id="30" name="Ink 29">
                  <a:extLst>
                    <a:ext uri="{FF2B5EF4-FFF2-40B4-BE49-F238E27FC236}">
                      <a16:creationId xmlns:a16="http://schemas.microsoft.com/office/drawing/2014/main" id="{9FCEAE54-99C7-279B-B23F-2E2CCA843A8B}"/>
                    </a:ext>
                  </a:extLst>
                </p:cNvPr>
                <p:cNvPicPr/>
                <p:nvPr/>
              </p:nvPicPr>
              <p:blipFill>
                <a:blip r:embed="rId10"/>
                <a:stretch>
                  <a:fillRect/>
                </a:stretch>
              </p:blipFill>
              <p:spPr>
                <a:xfrm>
                  <a:off x="7998277" y="176071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Ink 32">
                  <a:extLst>
                    <a:ext uri="{FF2B5EF4-FFF2-40B4-BE49-F238E27FC236}">
                      <a16:creationId xmlns:a16="http://schemas.microsoft.com/office/drawing/2014/main" id="{785C3288-F8BF-377C-DEEB-D733FA8B7BF6}"/>
                    </a:ext>
                  </a:extLst>
                </p14:cNvPr>
                <p14:cNvContentPartPr/>
                <p14:nvPr/>
              </p14:nvContentPartPr>
              <p14:xfrm>
                <a:off x="8026717" y="1741274"/>
                <a:ext cx="360" cy="360"/>
              </p14:xfrm>
            </p:contentPart>
          </mc:Choice>
          <mc:Fallback xmlns="">
            <p:pic>
              <p:nvPicPr>
                <p:cNvPr id="33" name="Ink 32">
                  <a:extLst>
                    <a:ext uri="{FF2B5EF4-FFF2-40B4-BE49-F238E27FC236}">
                      <a16:creationId xmlns:a16="http://schemas.microsoft.com/office/drawing/2014/main" id="{785C3288-F8BF-377C-DEEB-D733FA8B7BF6}"/>
                    </a:ext>
                  </a:extLst>
                </p:cNvPr>
                <p:cNvPicPr/>
                <p:nvPr/>
              </p:nvPicPr>
              <p:blipFill>
                <a:blip r:embed="rId10"/>
                <a:stretch>
                  <a:fillRect/>
                </a:stretch>
              </p:blipFill>
              <p:spPr>
                <a:xfrm>
                  <a:off x="7990717" y="1705274"/>
                  <a:ext cx="7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6" name="Ink 35">
                <a:extLst>
                  <a:ext uri="{FF2B5EF4-FFF2-40B4-BE49-F238E27FC236}">
                    <a16:creationId xmlns:a16="http://schemas.microsoft.com/office/drawing/2014/main" id="{88882EFF-F774-D9FC-5C7B-715CF1B017A0}"/>
                  </a:ext>
                </a:extLst>
              </p14:cNvPr>
              <p14:cNvContentPartPr/>
              <p14:nvPr/>
            </p14:nvContentPartPr>
            <p14:xfrm>
              <a:off x="7874437" y="1497194"/>
              <a:ext cx="360" cy="360"/>
            </p14:xfrm>
          </p:contentPart>
        </mc:Choice>
        <mc:Fallback xmlns="">
          <p:pic>
            <p:nvPicPr>
              <p:cNvPr id="36" name="Ink 35">
                <a:extLst>
                  <a:ext uri="{FF2B5EF4-FFF2-40B4-BE49-F238E27FC236}">
                    <a16:creationId xmlns:a16="http://schemas.microsoft.com/office/drawing/2014/main" id="{88882EFF-F774-D9FC-5C7B-715CF1B017A0}"/>
                  </a:ext>
                </a:extLst>
              </p:cNvPr>
              <p:cNvPicPr/>
              <p:nvPr/>
            </p:nvPicPr>
            <p:blipFill>
              <a:blip r:embed="rId10"/>
              <a:stretch>
                <a:fillRect/>
              </a:stretch>
            </p:blipFill>
            <p:spPr>
              <a:xfrm>
                <a:off x="7838437" y="1461194"/>
                <a:ext cx="72000" cy="72000"/>
              </a:xfrm>
              <a:prstGeom prst="rect">
                <a:avLst/>
              </a:prstGeom>
            </p:spPr>
          </p:pic>
        </mc:Fallback>
      </mc:AlternateContent>
      <p:grpSp>
        <p:nvGrpSpPr>
          <p:cNvPr id="39" name="Group 38">
            <a:extLst>
              <a:ext uri="{FF2B5EF4-FFF2-40B4-BE49-F238E27FC236}">
                <a16:creationId xmlns:a16="http://schemas.microsoft.com/office/drawing/2014/main" id="{3571E59D-3CDE-8C91-04E4-E76A54F3C61A}"/>
              </a:ext>
            </a:extLst>
          </p:cNvPr>
          <p:cNvGrpSpPr/>
          <p:nvPr/>
        </p:nvGrpSpPr>
        <p:grpSpPr>
          <a:xfrm>
            <a:off x="7879477" y="1637234"/>
            <a:ext cx="145080" cy="57960"/>
            <a:chOff x="7879477" y="1637234"/>
            <a:chExt cx="145080" cy="57960"/>
          </a:xfrm>
        </p:grpSpPr>
        <mc:AlternateContent xmlns:mc="http://schemas.openxmlformats.org/markup-compatibility/2006" xmlns:p14="http://schemas.microsoft.com/office/powerpoint/2010/main">
          <mc:Choice Requires="p14">
            <p:contentPart p14:bwMode="auto" r:id="rId20">
              <p14:nvContentPartPr>
                <p14:cNvPr id="17" name="Ink 16">
                  <a:extLst>
                    <a:ext uri="{FF2B5EF4-FFF2-40B4-BE49-F238E27FC236}">
                      <a16:creationId xmlns:a16="http://schemas.microsoft.com/office/drawing/2014/main" id="{86CC585F-DF94-B6A8-531B-519A33E474B9}"/>
                    </a:ext>
                  </a:extLst>
                </p14:cNvPr>
                <p14:cNvContentPartPr/>
                <p14:nvPr/>
              </p14:nvContentPartPr>
              <p14:xfrm>
                <a:off x="8024197" y="1694834"/>
                <a:ext cx="360" cy="360"/>
              </p14:xfrm>
            </p:contentPart>
          </mc:Choice>
          <mc:Fallback xmlns="">
            <p:pic>
              <p:nvPicPr>
                <p:cNvPr id="17" name="Ink 16">
                  <a:extLst>
                    <a:ext uri="{FF2B5EF4-FFF2-40B4-BE49-F238E27FC236}">
                      <a16:creationId xmlns:a16="http://schemas.microsoft.com/office/drawing/2014/main" id="{86CC585F-DF94-B6A8-531B-519A33E474B9}"/>
                    </a:ext>
                  </a:extLst>
                </p:cNvPr>
                <p:cNvPicPr/>
                <p:nvPr/>
              </p:nvPicPr>
              <p:blipFill>
                <a:blip r:embed="rId10"/>
                <a:stretch>
                  <a:fillRect/>
                </a:stretch>
              </p:blipFill>
              <p:spPr>
                <a:xfrm>
                  <a:off x="7988197" y="165883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Ink 17">
                  <a:extLst>
                    <a:ext uri="{FF2B5EF4-FFF2-40B4-BE49-F238E27FC236}">
                      <a16:creationId xmlns:a16="http://schemas.microsoft.com/office/drawing/2014/main" id="{94526301-03C2-141B-C87F-EC44F7545B9D}"/>
                    </a:ext>
                  </a:extLst>
                </p14:cNvPr>
                <p14:cNvContentPartPr/>
                <p14:nvPr/>
              </p14:nvContentPartPr>
              <p14:xfrm>
                <a:off x="8022757" y="1637234"/>
                <a:ext cx="360" cy="360"/>
              </p14:xfrm>
            </p:contentPart>
          </mc:Choice>
          <mc:Fallback xmlns="">
            <p:pic>
              <p:nvPicPr>
                <p:cNvPr id="18" name="Ink 17">
                  <a:extLst>
                    <a:ext uri="{FF2B5EF4-FFF2-40B4-BE49-F238E27FC236}">
                      <a16:creationId xmlns:a16="http://schemas.microsoft.com/office/drawing/2014/main" id="{94526301-03C2-141B-C87F-EC44F7545B9D}"/>
                    </a:ext>
                  </a:extLst>
                </p:cNvPr>
                <p:cNvPicPr/>
                <p:nvPr/>
              </p:nvPicPr>
              <p:blipFill>
                <a:blip r:embed="rId10"/>
                <a:stretch>
                  <a:fillRect/>
                </a:stretch>
              </p:blipFill>
              <p:spPr>
                <a:xfrm>
                  <a:off x="7986757" y="160123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7" name="Ink 36">
                  <a:extLst>
                    <a:ext uri="{FF2B5EF4-FFF2-40B4-BE49-F238E27FC236}">
                      <a16:creationId xmlns:a16="http://schemas.microsoft.com/office/drawing/2014/main" id="{83409D5C-F738-7B6A-E7DA-C0DA43A2D159}"/>
                    </a:ext>
                  </a:extLst>
                </p14:cNvPr>
                <p14:cNvContentPartPr/>
                <p14:nvPr/>
              </p14:nvContentPartPr>
              <p14:xfrm>
                <a:off x="7879477" y="1645514"/>
                <a:ext cx="360" cy="360"/>
              </p14:xfrm>
            </p:contentPart>
          </mc:Choice>
          <mc:Fallback xmlns="">
            <p:pic>
              <p:nvPicPr>
                <p:cNvPr id="37" name="Ink 36">
                  <a:extLst>
                    <a:ext uri="{FF2B5EF4-FFF2-40B4-BE49-F238E27FC236}">
                      <a16:creationId xmlns:a16="http://schemas.microsoft.com/office/drawing/2014/main" id="{83409D5C-F738-7B6A-E7DA-C0DA43A2D159}"/>
                    </a:ext>
                  </a:extLst>
                </p:cNvPr>
                <p:cNvPicPr/>
                <p:nvPr/>
              </p:nvPicPr>
              <p:blipFill>
                <a:blip r:embed="rId10"/>
                <a:stretch>
                  <a:fillRect/>
                </a:stretch>
              </p:blipFill>
              <p:spPr>
                <a:xfrm>
                  <a:off x="7843477" y="1609514"/>
                  <a:ext cx="72000" cy="72000"/>
                </a:xfrm>
                <a:prstGeom prst="rect">
                  <a:avLst/>
                </a:prstGeom>
              </p:spPr>
            </p:pic>
          </mc:Fallback>
        </mc:AlternateContent>
      </p:grpSp>
      <p:sp>
        <p:nvSpPr>
          <p:cNvPr id="2" name="TextBox 1">
            <a:extLst>
              <a:ext uri="{FF2B5EF4-FFF2-40B4-BE49-F238E27FC236}">
                <a16:creationId xmlns:a16="http://schemas.microsoft.com/office/drawing/2014/main" id="{457DC003-3826-7DA1-71FB-7EABC42859FE}"/>
              </a:ext>
            </a:extLst>
          </p:cNvPr>
          <p:cNvSpPr txBox="1"/>
          <p:nvPr/>
        </p:nvSpPr>
        <p:spPr>
          <a:xfrm>
            <a:off x="7700802" y="1497194"/>
            <a:ext cx="444844" cy="477054"/>
          </a:xfrm>
          <a:prstGeom prst="rect">
            <a:avLst/>
          </a:prstGeom>
          <a:noFill/>
        </p:spPr>
        <p:txBody>
          <a:bodyPr wrap="square" bIns="0" rtlCol="0">
            <a:spAutoFit/>
          </a:bodyPr>
          <a:lstStyle/>
          <a:p>
            <a:r>
              <a:rPr lang="en-LK" sz="2800">
                <a:latin typeface="Helvetica" pitchFamily="2" charset="0"/>
              </a:rPr>
              <a:t>M</a:t>
            </a:r>
          </a:p>
        </p:txBody>
      </p:sp>
    </p:spTree>
    <p:extLst>
      <p:ext uri="{BB962C8B-B14F-4D97-AF65-F5344CB8AC3E}">
        <p14:creationId xmlns:p14="http://schemas.microsoft.com/office/powerpoint/2010/main" val="1954570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E48D4-1A9F-3F66-B019-0692F07403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FEEF4-E77D-EBE1-1999-0BCD4AE89E1D}"/>
              </a:ext>
            </a:extLst>
          </p:cNvPr>
          <p:cNvSpPr txBox="1">
            <a:spLocks/>
          </p:cNvSpPr>
          <p:nvPr/>
        </p:nvSpPr>
        <p:spPr>
          <a:xfrm>
            <a:off x="1076084" y="342899"/>
            <a:ext cx="10100457" cy="990601"/>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a:solidFill>
                  <a:schemeClr val="accent1"/>
                </a:solidFill>
              </a:rPr>
              <a:t> individual Component Diagram</a:t>
            </a:r>
          </a:p>
        </p:txBody>
      </p:sp>
      <p:sp>
        <p:nvSpPr>
          <p:cNvPr id="7" name="Isosceles Triangle 6">
            <a:extLst>
              <a:ext uri="{FF2B5EF4-FFF2-40B4-BE49-F238E27FC236}">
                <a16:creationId xmlns:a16="http://schemas.microsoft.com/office/drawing/2014/main" id="{D33BDC83-E449-C27D-F2EC-4FFB99097589}"/>
              </a:ext>
            </a:extLst>
          </p:cNvPr>
          <p:cNvSpPr/>
          <p:nvPr/>
        </p:nvSpPr>
        <p:spPr>
          <a:xfrm rot="5400000">
            <a:off x="-228600" y="1875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66376C7-B1DE-9B80-68A9-D4030E5AE10B}"/>
              </a:ext>
            </a:extLst>
          </p:cNvPr>
          <p:cNvPicPr>
            <a:picLocks noChangeAspect="1"/>
          </p:cNvPicPr>
          <p:nvPr/>
        </p:nvPicPr>
        <p:blipFill>
          <a:blip r:embed="rId3"/>
          <a:stretch>
            <a:fillRect/>
          </a:stretch>
        </p:blipFill>
        <p:spPr>
          <a:xfrm>
            <a:off x="10952255" y="0"/>
            <a:ext cx="1255695" cy="1120163"/>
          </a:xfrm>
          <a:prstGeom prst="rect">
            <a:avLst/>
          </a:prstGeom>
        </p:spPr>
      </p:pic>
      <p:sp>
        <p:nvSpPr>
          <p:cNvPr id="4" name="Rectangle 3">
            <a:extLst>
              <a:ext uri="{FF2B5EF4-FFF2-40B4-BE49-F238E27FC236}">
                <a16:creationId xmlns:a16="http://schemas.microsoft.com/office/drawing/2014/main" id="{423969A7-B956-6AE3-933F-FC387CAE58A0}"/>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5" name="Picture 4" descr="A diagram of a process&#10;&#10;AI-generated content may be incorrect.">
            <a:extLst>
              <a:ext uri="{FF2B5EF4-FFF2-40B4-BE49-F238E27FC236}">
                <a16:creationId xmlns:a16="http://schemas.microsoft.com/office/drawing/2014/main" id="{F1DB439D-480B-BCF9-7082-DBD95C33EF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867" y="1341967"/>
            <a:ext cx="10677279" cy="4792912"/>
          </a:xfrm>
          <a:prstGeom prst="rect">
            <a:avLst/>
          </a:prstGeom>
        </p:spPr>
      </p:pic>
    </p:spTree>
    <p:extLst>
      <p:ext uri="{BB962C8B-B14F-4D97-AF65-F5344CB8AC3E}">
        <p14:creationId xmlns:p14="http://schemas.microsoft.com/office/powerpoint/2010/main" val="3095514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4BB96-885F-E74E-AF84-4ED7B7B687D9}"/>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B04C58E1-CD3C-88B3-4848-202B9C9C002C}"/>
              </a:ext>
            </a:extLst>
          </p:cNvPr>
          <p:cNvSpPr txBox="1">
            <a:spLocks/>
          </p:cNvSpPr>
          <p:nvPr/>
        </p:nvSpPr>
        <p:spPr>
          <a:xfrm>
            <a:off x="1219200" y="324871"/>
            <a:ext cx="6934200" cy="7921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cap="none">
                <a:solidFill>
                  <a:schemeClr val="accent1"/>
                </a:solidFill>
                <a:latin typeface="Aptos"/>
              </a:rPr>
              <a:t>Evidence of completion</a:t>
            </a:r>
          </a:p>
        </p:txBody>
      </p:sp>
      <p:sp>
        <p:nvSpPr>
          <p:cNvPr id="7" name="Isosceles Triangle 6">
            <a:extLst>
              <a:ext uri="{FF2B5EF4-FFF2-40B4-BE49-F238E27FC236}">
                <a16:creationId xmlns:a16="http://schemas.microsoft.com/office/drawing/2014/main" id="{3950462D-2BB9-4B17-B97E-EF56D53B87A7}"/>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F990893-C2B6-AA74-1134-BE0C270C7BF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34FCE710-E521-4393-164C-DCF8D43B3381}"/>
              </a:ext>
            </a:extLst>
          </p:cNvPr>
          <p:cNvSpPr txBox="1"/>
          <p:nvPr/>
        </p:nvSpPr>
        <p:spPr>
          <a:xfrm>
            <a:off x="1691038" y="1443841"/>
            <a:ext cx="8699157" cy="3970318"/>
          </a:xfrm>
          <a:prstGeom prst="rect">
            <a:avLst/>
          </a:prstGeom>
          <a:noFill/>
        </p:spPr>
        <p:txBody>
          <a:bodyPr wrap="square" rtlCol="0">
            <a:spAutoFit/>
          </a:bodyPr>
          <a:lstStyle/>
          <a:p>
            <a:pPr marL="285750" indent="-285750">
              <a:buFont typeface="Arial" panose="020B0604020202020204" pitchFamily="34" charset="0"/>
              <a:buChar char="•"/>
            </a:pPr>
            <a:r>
              <a:rPr lang="en-GB"/>
              <a:t>Labelled dry fish image dataset covering Grade A, B, C and defect categories</a:t>
            </a:r>
          </a:p>
          <a:p>
            <a:endParaRPr lang="en-GB"/>
          </a:p>
          <a:p>
            <a:pPr marL="285750" indent="-285750">
              <a:buFont typeface="Arial" panose="020B0604020202020204" pitchFamily="34" charset="0"/>
              <a:buChar char="•"/>
            </a:pPr>
            <a:r>
              <a:rPr lang="en-GB"/>
              <a:t>OpenCV preprocessing pipeline with resize, normalise and colour conversion</a:t>
            </a:r>
          </a:p>
          <a:p>
            <a:endParaRPr lang="en-GB"/>
          </a:p>
          <a:p>
            <a:pPr marL="285750" indent="-285750">
              <a:buFont typeface="Arial" panose="020B0604020202020204" pitchFamily="34" charset="0"/>
              <a:buChar char="•"/>
            </a:pPr>
            <a:r>
              <a:rPr lang="en-GB"/>
              <a:t>Trained CNN model (MobileNetV2 / TensorFlow / </a:t>
            </a:r>
            <a:r>
              <a:rPr lang="en-GB" err="1"/>
              <a:t>Keras</a:t>
            </a:r>
            <a:r>
              <a:rPr lang="en-GB"/>
              <a:t>) with evaluation results and confusion matrix</a:t>
            </a:r>
          </a:p>
          <a:p>
            <a:endParaRPr lang="en-GB"/>
          </a:p>
          <a:p>
            <a:pPr marL="285750" indent="-285750">
              <a:buFont typeface="Arial" panose="020B0604020202020204" pitchFamily="34" charset="0"/>
              <a:buChar char="•"/>
            </a:pPr>
            <a:r>
              <a:rPr lang="en-GB"/>
              <a:t>Drying status detection across periodic image captures (wet / partial / fully dried)</a:t>
            </a:r>
          </a:p>
          <a:p>
            <a:endParaRPr lang="en-GB"/>
          </a:p>
          <a:p>
            <a:pPr marL="285750" indent="-285750">
              <a:buFont typeface="Arial" panose="020B0604020202020204" pitchFamily="34" charset="0"/>
              <a:buChar char="•"/>
            </a:pPr>
            <a:r>
              <a:rPr lang="en-GB" err="1"/>
              <a:t>Next.js</a:t>
            </a:r>
            <a:r>
              <a:rPr lang="en-GB"/>
              <a:t> Verification Station dashboard with professional correction and audit log</a:t>
            </a:r>
          </a:p>
          <a:p>
            <a:endParaRPr lang="en-GB"/>
          </a:p>
          <a:p>
            <a:pPr marL="285750" indent="-285750">
              <a:buFont typeface="Arial" panose="020B0604020202020204" pitchFamily="34" charset="0"/>
              <a:buChar char="•"/>
            </a:pPr>
            <a:r>
              <a:rPr lang="en-GB"/>
              <a:t>Self-learning retraining pipeline with measurable referral rate decline across cycles</a:t>
            </a:r>
          </a:p>
          <a:p>
            <a:endParaRPr lang="en-GB"/>
          </a:p>
          <a:p>
            <a:pPr marL="285750" indent="-285750">
              <a:buFont typeface="Arial" panose="020B0604020202020204" pitchFamily="34" charset="0"/>
              <a:buChar char="•"/>
            </a:pPr>
            <a:r>
              <a:rPr lang="en-GB" err="1"/>
              <a:t>FastAPI</a:t>
            </a:r>
            <a:r>
              <a:rPr lang="en-GB"/>
              <a:t> inference service + Flutter mobile dashboard integration</a:t>
            </a:r>
            <a:endParaRPr lang="en-LK"/>
          </a:p>
        </p:txBody>
      </p:sp>
    </p:spTree>
    <p:extLst>
      <p:ext uri="{BB962C8B-B14F-4D97-AF65-F5344CB8AC3E}">
        <p14:creationId xmlns:p14="http://schemas.microsoft.com/office/powerpoint/2010/main" val="500100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715CC-07FC-95FE-E29B-8281C27F42DC}"/>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9FF957F3-50F3-9BA0-9A16-7E855CE94329}"/>
              </a:ext>
            </a:extLst>
          </p:cNvPr>
          <p:cNvSpPr>
            <a:spLocks noGrp="1"/>
          </p:cNvSpPr>
          <p:nvPr>
            <p:ph type="title"/>
          </p:nvPr>
        </p:nvSpPr>
        <p:spPr>
          <a:xfrm>
            <a:off x="1219200" y="324871"/>
            <a:ext cx="6934200" cy="792162"/>
          </a:xfrm>
        </p:spPr>
        <p:txBody>
          <a:bodyPr>
            <a:normAutofit/>
          </a:bodyPr>
          <a:lstStyle/>
          <a:p>
            <a:r>
              <a:rPr lang="en-US" cap="none">
                <a:solidFill>
                  <a:schemeClr val="accent1"/>
                </a:solidFill>
                <a:latin typeface="Aptos"/>
              </a:rPr>
              <a:t>References</a:t>
            </a:r>
            <a:endParaRPr lang="en-US" b="1" cap="none">
              <a:solidFill>
                <a:schemeClr val="accent1"/>
              </a:solidFill>
              <a:latin typeface="Aptos"/>
            </a:endParaRPr>
          </a:p>
        </p:txBody>
      </p:sp>
      <p:sp>
        <p:nvSpPr>
          <p:cNvPr id="7" name="Isosceles Triangle 6">
            <a:extLst>
              <a:ext uri="{FF2B5EF4-FFF2-40B4-BE49-F238E27FC236}">
                <a16:creationId xmlns:a16="http://schemas.microsoft.com/office/drawing/2014/main" id="{CB783AF0-78AB-25A2-5ED0-E2E819AEB61F}"/>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A1B709D-D0F4-3A59-859D-0A2C99EC4A84}"/>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CF6FC2F9-C3A6-2FB8-DD89-F277ECC67380}"/>
              </a:ext>
            </a:extLst>
          </p:cNvPr>
          <p:cNvSpPr txBox="1"/>
          <p:nvPr/>
        </p:nvSpPr>
        <p:spPr>
          <a:xfrm>
            <a:off x="1066800" y="1346887"/>
            <a:ext cx="9774195" cy="4801314"/>
          </a:xfrm>
          <a:prstGeom prst="rect">
            <a:avLst/>
          </a:prstGeom>
          <a:noFill/>
        </p:spPr>
        <p:txBody>
          <a:bodyPr wrap="square" rtlCol="0">
            <a:spAutoFit/>
          </a:bodyPr>
          <a:lstStyle/>
          <a:p>
            <a:r>
              <a:rPr lang="en-GB"/>
              <a:t>[1] A. </a:t>
            </a:r>
            <a:r>
              <a:rPr lang="en-GB" err="1"/>
              <a:t>Krizhevsky</a:t>
            </a:r>
            <a:r>
              <a:rPr lang="en-GB"/>
              <a:t>, I. </a:t>
            </a:r>
            <a:r>
              <a:rPr lang="en-GB" err="1"/>
              <a:t>Sutskever</a:t>
            </a:r>
            <a:r>
              <a:rPr lang="en-GB"/>
              <a:t>, and G. E. Hinton, "ImageNet classification with deep convolutional neural networks," </a:t>
            </a:r>
            <a:r>
              <a:rPr lang="en-GB" i="1"/>
              <a:t>Communications of the ACM</a:t>
            </a:r>
            <a:r>
              <a:rPr lang="en-GB"/>
              <a:t>, vol. 60, no. 6, pp. 84–90, 2017.</a:t>
            </a:r>
          </a:p>
          <a:p>
            <a:endParaRPr lang="en-GB"/>
          </a:p>
          <a:p>
            <a:r>
              <a:rPr lang="en-GB"/>
              <a:t>[2] S. J. Pan and Q. Yang, "A survey on transfer learning," </a:t>
            </a:r>
            <a:r>
              <a:rPr lang="en-GB" i="1"/>
              <a:t>IEEE Transactions on Knowledge and Data Engineering</a:t>
            </a:r>
            <a:r>
              <a:rPr lang="en-GB"/>
              <a:t>, vol. 22, no. 10, pp. 1345–1359, Oct. 2010.</a:t>
            </a:r>
          </a:p>
          <a:p>
            <a:endParaRPr lang="en-GB"/>
          </a:p>
          <a:p>
            <a:r>
              <a:rPr lang="en-GB"/>
              <a:t>[3] Google Developers, "MobileNetV2: The next generation of on-device computer vision networks," </a:t>
            </a:r>
            <a:r>
              <a:rPr lang="en-GB" i="1"/>
              <a:t>Google AI Blog</a:t>
            </a:r>
            <a:r>
              <a:rPr lang="en-GB"/>
              <a:t>, 2018. [Online]. Available: </a:t>
            </a:r>
            <a:r>
              <a:rPr lang="en-GB">
                <a:hlinkClick r:id="rId3"/>
              </a:rPr>
              <a:t>https://ai.googleblog.com/2018/04/mobilenetv2-next-generation-of-on.html</a:t>
            </a:r>
            <a:r>
              <a:rPr lang="en-GB"/>
              <a:t> [Accessed: Mar. 16, 2026].</a:t>
            </a:r>
          </a:p>
          <a:p>
            <a:endParaRPr lang="en-GB"/>
          </a:p>
          <a:p>
            <a:r>
              <a:rPr lang="en-GB"/>
              <a:t>[4] OpenCV Team, "OpenCV — Open Source Computer Vision Library," </a:t>
            </a:r>
            <a:r>
              <a:rPr lang="en-GB" i="1"/>
              <a:t>OpenCV Documentation</a:t>
            </a:r>
            <a:r>
              <a:rPr lang="en-GB"/>
              <a:t>, 2024. [Online]. Available: </a:t>
            </a:r>
            <a:r>
              <a:rPr lang="en-GB">
                <a:hlinkClick r:id="rId4"/>
              </a:rPr>
              <a:t>https://opencv.org</a:t>
            </a:r>
            <a:r>
              <a:rPr lang="en-GB"/>
              <a:t> [Accessed: Mar. 16, 2026].</a:t>
            </a:r>
          </a:p>
          <a:p>
            <a:endParaRPr lang="en-GB"/>
          </a:p>
          <a:p>
            <a:r>
              <a:rPr lang="en-GB"/>
              <a:t>[5] TensorFlow Team, "Transfer learning and fine-tuning," </a:t>
            </a:r>
            <a:r>
              <a:rPr lang="en-GB" i="1"/>
              <a:t>TensorFlow Documentation</a:t>
            </a:r>
            <a:r>
              <a:rPr lang="en-GB"/>
              <a:t>, 2024. [Online]. Available: </a:t>
            </a:r>
            <a:r>
              <a:rPr lang="en-GB">
                <a:hlinkClick r:id="rId5"/>
              </a:rPr>
              <a:t>https://www.tensorflow.org/tutorials/images/transfer_learning</a:t>
            </a:r>
            <a:r>
              <a:rPr lang="en-GB"/>
              <a:t> [Accessed: Mar. 16, 2026].</a:t>
            </a:r>
          </a:p>
        </p:txBody>
      </p:sp>
    </p:spTree>
    <p:extLst>
      <p:ext uri="{BB962C8B-B14F-4D97-AF65-F5344CB8AC3E}">
        <p14:creationId xmlns:p14="http://schemas.microsoft.com/office/powerpoint/2010/main" val="2523819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0D940-1D39-3EBD-27EC-015FE33F45C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29C4A6-F733-6443-20D3-9B01FC731227}"/>
              </a:ext>
            </a:extLst>
          </p:cNvPr>
          <p:cNvSpPr>
            <a:spLocks noGrp="1"/>
          </p:cNvSpPr>
          <p:nvPr>
            <p:ph type="title"/>
          </p:nvPr>
        </p:nvSpPr>
        <p:spPr>
          <a:xfrm>
            <a:off x="2324100" y="4005498"/>
            <a:ext cx="8153400" cy="755426"/>
          </a:xfrm>
        </p:spPr>
        <p:txBody>
          <a:bodyPr>
            <a:normAutofit/>
          </a:bodyPr>
          <a:lstStyle/>
          <a:p>
            <a:pPr algn="ctr"/>
            <a:r>
              <a:rPr lang="en-US"/>
              <a:t>PESHALA G A K J | IT22554536</a:t>
            </a:r>
          </a:p>
        </p:txBody>
      </p:sp>
      <p:sp>
        <p:nvSpPr>
          <p:cNvPr id="4" name="Rectangle 3">
            <a:extLst>
              <a:ext uri="{FF2B5EF4-FFF2-40B4-BE49-F238E27FC236}">
                <a16:creationId xmlns:a16="http://schemas.microsoft.com/office/drawing/2014/main" id="{41B70867-2630-1114-BCF7-A5611A264CAC}"/>
              </a:ext>
            </a:extLst>
          </p:cNvPr>
          <p:cNvSpPr/>
          <p:nvPr/>
        </p:nvSpPr>
        <p:spPr>
          <a:xfrm>
            <a:off x="2687817" y="6446296"/>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Half Frame 1">
            <a:extLst>
              <a:ext uri="{FF2B5EF4-FFF2-40B4-BE49-F238E27FC236}">
                <a16:creationId xmlns:a16="http://schemas.microsoft.com/office/drawing/2014/main" id="{EE560382-72B0-C2A0-E35F-8DF75F2ECBC3}"/>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628B0A85-A60A-2B15-F281-5A85A252D621}"/>
              </a:ext>
            </a:extLst>
          </p:cNvPr>
          <p:cNvPicPr>
            <a:picLocks noChangeAspect="1"/>
          </p:cNvPicPr>
          <p:nvPr/>
        </p:nvPicPr>
        <p:blipFill>
          <a:blip r:embed="rId2" cstate="print">
            <a:extLst>
              <a:ext uri="{28A0092B-C50C-407E-A947-70E740481C1C}">
                <a14:useLocalDpi xmlns:a14="http://schemas.microsoft.com/office/drawing/2010/main" val="0"/>
              </a:ext>
            </a:extLst>
          </a:blip>
          <a:srcRect l="-1152" t="5986" r="1152" b="21847"/>
          <a:stretch>
            <a:fillRect/>
          </a:stretch>
        </p:blipFill>
        <p:spPr>
          <a:xfrm>
            <a:off x="5087443" y="1664353"/>
            <a:ext cx="2017111" cy="1837558"/>
          </a:xfrm>
          <a:prstGeom prst="ellipse">
            <a:avLst/>
          </a:prstGeom>
          <a:ln w="28575">
            <a:solidFill>
              <a:schemeClr val="tx1"/>
            </a:solidFill>
          </a:ln>
          <a:effectLst>
            <a:softEdge rad="0"/>
          </a:effectLst>
        </p:spPr>
      </p:pic>
      <p:sp>
        <p:nvSpPr>
          <p:cNvPr id="11" name="Text Placeholder 5">
            <a:extLst>
              <a:ext uri="{FF2B5EF4-FFF2-40B4-BE49-F238E27FC236}">
                <a16:creationId xmlns:a16="http://schemas.microsoft.com/office/drawing/2014/main" id="{9CC01E0C-4089-2A58-CA8A-404106E56D29}"/>
              </a:ext>
            </a:extLst>
          </p:cNvPr>
          <p:cNvSpPr txBox="1">
            <a:spLocks/>
          </p:cNvSpPr>
          <p:nvPr/>
        </p:nvSpPr>
        <p:spPr>
          <a:xfrm>
            <a:off x="1219200" y="4383211"/>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panose="02020603050405020304" pitchFamily="18" charset="0"/>
                <a:ea typeface="Yu Gothic Light" panose="020B0300000000000000" pitchFamily="34" charset="-128"/>
                <a:cs typeface="Times New Roman" panose="02020603050405020304" pitchFamily="18" charset="0"/>
              </a:rPr>
              <a:t>BSc (Hons) Degree in Information Technology (specialization in Information Technology)</a:t>
            </a:r>
            <a:endParaRPr lang="en-US" sz="1800" kern="1400" spc="-50">
              <a:latin typeface="Calibri Light" panose="020F0302020204030204" pitchFamily="34" charset="0"/>
              <a:ea typeface="Yu Gothic Light" panose="020B0300000000000000" pitchFamily="34" charset="-128"/>
              <a:cs typeface="Times New Roman" panose="02020603050405020304" pitchFamily="18" charset="0"/>
            </a:endParaRPr>
          </a:p>
          <a:p>
            <a:pPr algn="ctr"/>
            <a:endParaRPr lang="en-US"/>
          </a:p>
        </p:txBody>
      </p:sp>
      <p:pic>
        <p:nvPicPr>
          <p:cNvPr id="12" name="Picture 11">
            <a:extLst>
              <a:ext uri="{FF2B5EF4-FFF2-40B4-BE49-F238E27FC236}">
                <a16:creationId xmlns:a16="http://schemas.microsoft.com/office/drawing/2014/main" id="{364722D0-7E1E-B758-C3B3-8D89C76FCA4B}"/>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2672358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A5F64-8F23-8683-5C43-B41C932A7A72}"/>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B9DFCC41-C5BF-E8D1-887D-80D01D972143}"/>
              </a:ext>
            </a:extLst>
          </p:cNvPr>
          <p:cNvSpPr>
            <a:spLocks noGrp="1"/>
          </p:cNvSpPr>
          <p:nvPr>
            <p:ph type="title"/>
          </p:nvPr>
        </p:nvSpPr>
        <p:spPr>
          <a:xfrm>
            <a:off x="1485899" y="76200"/>
            <a:ext cx="9220202" cy="1752600"/>
          </a:xfrm>
        </p:spPr>
        <p:txBody>
          <a:bodyPr>
            <a:normAutofit fontScale="90000"/>
          </a:bodyPr>
          <a:lstStyle/>
          <a:p>
            <a:r>
              <a:rPr lang="en-US" sz="3600" b="1" dirty="0">
                <a:solidFill>
                  <a:schemeClr val="accent1">
                    <a:lumMod val="75000"/>
                  </a:schemeClr>
                </a:solidFill>
              </a:rPr>
              <a:t>Component 03: </a:t>
            </a:r>
            <a:r>
              <a:rPr lang="en-US" sz="3600" dirty="0">
                <a:solidFill>
                  <a:schemeClr val="accent1"/>
                </a:solidFill>
              </a:rPr>
              <a:t>AI-Based Waste, Salt Prediction, and Batch Traceability System for Sustainable Dry Fish Processing</a:t>
            </a:r>
            <a:endParaRPr lang="en-US" sz="3600" b="1" dirty="0">
              <a:solidFill>
                <a:schemeClr val="accent1"/>
              </a:solidFill>
            </a:endParaRPr>
          </a:p>
        </p:txBody>
      </p:sp>
      <p:sp>
        <p:nvSpPr>
          <p:cNvPr id="9" name="Arrow: Chevron 8">
            <a:extLst>
              <a:ext uri="{FF2B5EF4-FFF2-40B4-BE49-F238E27FC236}">
                <a16:creationId xmlns:a16="http://schemas.microsoft.com/office/drawing/2014/main" id="{924082BF-12E0-77F3-9317-90282F07A95A}"/>
              </a:ext>
            </a:extLst>
          </p:cNvPr>
          <p:cNvSpPr/>
          <p:nvPr/>
        </p:nvSpPr>
        <p:spPr>
          <a:xfrm>
            <a:off x="152400"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Chevron 9">
            <a:extLst>
              <a:ext uri="{FF2B5EF4-FFF2-40B4-BE49-F238E27FC236}">
                <a16:creationId xmlns:a16="http://schemas.microsoft.com/office/drawing/2014/main" id="{EA1E4924-E2A7-F8C0-0BBF-12220E2C5702}"/>
              </a:ext>
            </a:extLst>
          </p:cNvPr>
          <p:cNvSpPr/>
          <p:nvPr/>
        </p:nvSpPr>
        <p:spPr>
          <a:xfrm>
            <a:off x="727386"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FFC9D836-54F5-F495-D403-E52CE9C8DC32}"/>
              </a:ext>
            </a:extLst>
          </p:cNvPr>
          <p:cNvSpPr txBox="1"/>
          <p:nvPr/>
        </p:nvSpPr>
        <p:spPr>
          <a:xfrm>
            <a:off x="29284" y="3429000"/>
            <a:ext cx="2667000" cy="1323439"/>
          </a:xfrm>
          <a:prstGeom prst="rect">
            <a:avLst/>
          </a:prstGeom>
          <a:noFill/>
        </p:spPr>
        <p:txBody>
          <a:bodyPr wrap="square">
            <a:spAutoFit/>
          </a:bodyPr>
          <a:lstStyle/>
          <a:p>
            <a:pPr algn="ctr"/>
            <a:r>
              <a:rPr lang="en-US" sz="4000" b="1">
                <a:solidFill>
                  <a:schemeClr val="accent1"/>
                </a:solidFill>
                <a:latin typeface="Adobe Devanagari"/>
              </a:rPr>
              <a:t>Problem </a:t>
            </a:r>
          </a:p>
          <a:p>
            <a:pPr algn="ctr"/>
            <a:r>
              <a:rPr lang="en-US" sz="4000" b="1">
                <a:solidFill>
                  <a:schemeClr val="accent1"/>
                </a:solidFill>
                <a:latin typeface="Adobe Devanagari"/>
              </a:rPr>
              <a:t>Definition</a:t>
            </a:r>
          </a:p>
        </p:txBody>
      </p:sp>
      <p:sp>
        <p:nvSpPr>
          <p:cNvPr id="23" name="TextBox 22">
            <a:extLst>
              <a:ext uri="{FF2B5EF4-FFF2-40B4-BE49-F238E27FC236}">
                <a16:creationId xmlns:a16="http://schemas.microsoft.com/office/drawing/2014/main" id="{7D71FC85-7D91-6F63-67E2-8FF7F357C7B1}"/>
              </a:ext>
            </a:extLst>
          </p:cNvPr>
          <p:cNvSpPr txBox="1"/>
          <p:nvPr/>
        </p:nvSpPr>
        <p:spPr>
          <a:xfrm>
            <a:off x="2696284" y="2362200"/>
            <a:ext cx="8957733" cy="3785652"/>
          </a:xfrm>
          <a:prstGeom prst="rect">
            <a:avLst/>
          </a:prstGeom>
          <a:noFill/>
        </p:spPr>
        <p:txBody>
          <a:bodyPr wrap="square">
            <a:spAutoFit/>
          </a:bodyPr>
          <a:lstStyle/>
          <a:p>
            <a:pPr marL="342900" indent="-342900">
              <a:buFont typeface="Arial" panose="020B0604020202020204" pitchFamily="34" charset="0"/>
              <a:buChar char="•"/>
            </a:pPr>
            <a:r>
              <a:rPr lang="en-US" sz="2000"/>
              <a:t>Dry fish processing generates significant waste during the fish cleaning stage.</a:t>
            </a:r>
          </a:p>
          <a:p>
            <a:endParaRPr lang="en-US" sz="2000"/>
          </a:p>
          <a:p>
            <a:pPr marL="342900" indent="-342900">
              <a:buFont typeface="Arial" panose="020B0604020202020204" pitchFamily="34" charset="0"/>
              <a:buChar char="•"/>
            </a:pPr>
            <a:r>
              <a:rPr lang="en-US" sz="2000"/>
              <a:t>Processors usually do not know the expected waste amount before cleaning.</a:t>
            </a:r>
          </a:p>
          <a:p>
            <a:endParaRPr lang="en-US" sz="2000"/>
          </a:p>
          <a:p>
            <a:pPr marL="342900" indent="-342900">
              <a:buFont typeface="Arial" panose="020B0604020202020204" pitchFamily="34" charset="0"/>
              <a:buChar char="•"/>
            </a:pPr>
            <a:r>
              <a:rPr lang="en-US" sz="2000"/>
              <a:t>Waste is often improperly disposed of, causing environmental pollution and resource loss.</a:t>
            </a:r>
          </a:p>
          <a:p>
            <a:endParaRPr lang="en-US" sz="2000"/>
          </a:p>
          <a:p>
            <a:pPr marL="342900" indent="-342900">
              <a:buFont typeface="Arial" panose="020B0604020202020204" pitchFamily="34" charset="0"/>
              <a:buChar char="•"/>
            </a:pPr>
            <a:r>
              <a:rPr lang="en-US" sz="2000"/>
              <a:t>Salt quantities are typically determined by experience rather than data, leading to inconsistent product quality.</a:t>
            </a:r>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r>
              <a:rPr lang="en-US" sz="2000"/>
              <a:t>There is no digital traceability system to track processing batches and waste generation.</a:t>
            </a:r>
          </a:p>
        </p:txBody>
      </p:sp>
      <p:sp>
        <p:nvSpPr>
          <p:cNvPr id="24" name="Rectangle 23">
            <a:extLst>
              <a:ext uri="{FF2B5EF4-FFF2-40B4-BE49-F238E27FC236}">
                <a16:creationId xmlns:a16="http://schemas.microsoft.com/office/drawing/2014/main" id="{6A9E6FF0-05B0-3210-7A1D-4043FD2E8375}"/>
              </a:ext>
            </a:extLst>
          </p:cNvPr>
          <p:cNvSpPr/>
          <p:nvPr/>
        </p:nvSpPr>
        <p:spPr>
          <a:xfrm>
            <a:off x="2687817" y="6446296"/>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25" name="Picture 24">
            <a:extLst>
              <a:ext uri="{FF2B5EF4-FFF2-40B4-BE49-F238E27FC236}">
                <a16:creationId xmlns:a16="http://schemas.microsoft.com/office/drawing/2014/main" id="{D8CDB6B8-A82A-1A18-7DB1-FF9CB0B56189}"/>
              </a:ext>
            </a:extLst>
          </p:cNvPr>
          <p:cNvPicPr>
            <a:picLocks noChangeAspect="1"/>
          </p:cNvPicPr>
          <p:nvPr/>
        </p:nvPicPr>
        <p:blipFill>
          <a:blip r:embed="rId2"/>
          <a:stretch>
            <a:fillRect/>
          </a:stretch>
        </p:blipFill>
        <p:spPr>
          <a:xfrm>
            <a:off x="10919372" y="0"/>
            <a:ext cx="1255695" cy="1120163"/>
          </a:xfrm>
          <a:prstGeom prst="rect">
            <a:avLst/>
          </a:prstGeom>
        </p:spPr>
      </p:pic>
    </p:spTree>
    <p:extLst>
      <p:ext uri="{BB962C8B-B14F-4D97-AF65-F5344CB8AC3E}">
        <p14:creationId xmlns:p14="http://schemas.microsoft.com/office/powerpoint/2010/main" val="2293620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C866F-4842-9858-9FD7-1D459B708918}"/>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9C563B6A-E8EB-249C-88D2-B0655474B2B8}"/>
              </a:ext>
            </a:extLst>
          </p:cNvPr>
          <p:cNvSpPr>
            <a:spLocks noGrp="1"/>
          </p:cNvSpPr>
          <p:nvPr>
            <p:ph type="title"/>
          </p:nvPr>
        </p:nvSpPr>
        <p:spPr>
          <a:xfrm>
            <a:off x="2189140" y="342719"/>
            <a:ext cx="5116329" cy="792162"/>
          </a:xfrm>
        </p:spPr>
        <p:txBody>
          <a:bodyPr>
            <a:normAutofit/>
          </a:bodyPr>
          <a:lstStyle/>
          <a:p>
            <a:r>
              <a:rPr lang="en-US" b="1">
                <a:solidFill>
                  <a:schemeClr val="accent1"/>
                </a:solidFill>
              </a:rPr>
              <a:t>Objectives</a:t>
            </a:r>
          </a:p>
        </p:txBody>
      </p:sp>
      <p:sp>
        <p:nvSpPr>
          <p:cNvPr id="5" name="TextBox 4">
            <a:extLst>
              <a:ext uri="{FF2B5EF4-FFF2-40B4-BE49-F238E27FC236}">
                <a16:creationId xmlns:a16="http://schemas.microsoft.com/office/drawing/2014/main" id="{7C179046-9D4E-76D2-3EF7-CAB2080669FF}"/>
              </a:ext>
            </a:extLst>
          </p:cNvPr>
          <p:cNvSpPr txBox="1"/>
          <p:nvPr/>
        </p:nvSpPr>
        <p:spPr>
          <a:xfrm>
            <a:off x="321649" y="2910960"/>
            <a:ext cx="3112634" cy="2308324"/>
          </a:xfrm>
          <a:prstGeom prst="rect">
            <a:avLst/>
          </a:prstGeom>
          <a:noFill/>
        </p:spPr>
        <p:txBody>
          <a:bodyPr wrap="square" rtlCol="0">
            <a:spAutoFit/>
          </a:bodyPr>
          <a:lstStyle/>
          <a:p>
            <a:pPr marL="285750" indent="-285750" algn="just">
              <a:buFont typeface="Wingdings" panose="05000000000000000000" pitchFamily="2" charset="2"/>
              <a:buChar char="Ø"/>
            </a:pPr>
            <a:r>
              <a:rPr lang="en-US">
                <a:latin typeface="Adobe Devanagari"/>
              </a:rPr>
              <a:t>To design and evaluate an </a:t>
            </a:r>
            <a:r>
              <a:rPr lang="en-US" b="1">
                <a:latin typeface="Adobe Devanagari"/>
              </a:rPr>
              <a:t>AI-based waste prediction and traceability system</a:t>
            </a:r>
            <a:r>
              <a:rPr lang="en-US">
                <a:latin typeface="Adobe Devanagari"/>
              </a:rPr>
              <a:t> that estimates fish cleaning waste and recommends appropriate salt quantities while maintaining digital batch records.</a:t>
            </a:r>
            <a:endParaRPr lang="en-US" kern="1200">
              <a:solidFill>
                <a:srgbClr val="000000"/>
              </a:solidFill>
              <a:effectLst/>
              <a:latin typeface="Adobe Devanagari"/>
            </a:endParaRPr>
          </a:p>
        </p:txBody>
      </p:sp>
      <p:pic>
        <p:nvPicPr>
          <p:cNvPr id="6" name="Picture 5" descr="A blue and green dart in a circle&#10;&#10;Description automatically generated">
            <a:extLst>
              <a:ext uri="{FF2B5EF4-FFF2-40B4-BE49-F238E27FC236}">
                <a16:creationId xmlns:a16="http://schemas.microsoft.com/office/drawing/2014/main" id="{E29B3C02-7B75-6362-06C7-537085D550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5994" y="459768"/>
            <a:ext cx="611671" cy="611671"/>
          </a:xfrm>
          <a:prstGeom prst="rect">
            <a:avLst/>
          </a:prstGeom>
        </p:spPr>
      </p:pic>
      <p:pic>
        <p:nvPicPr>
          <p:cNvPr id="7" name="Picture 6" descr="A computer screen with blue outline&#10;&#10;Description automatically generated">
            <a:extLst>
              <a:ext uri="{FF2B5EF4-FFF2-40B4-BE49-F238E27FC236}">
                <a16:creationId xmlns:a16="http://schemas.microsoft.com/office/drawing/2014/main" id="{6365FBBE-78A6-171A-A12E-B6B4B219B1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3986" y="2400810"/>
            <a:ext cx="2120407" cy="2120407"/>
          </a:xfrm>
          <a:prstGeom prst="rect">
            <a:avLst/>
          </a:prstGeom>
        </p:spPr>
      </p:pic>
      <p:sp>
        <p:nvSpPr>
          <p:cNvPr id="11" name="TextBox 10">
            <a:extLst>
              <a:ext uri="{FF2B5EF4-FFF2-40B4-BE49-F238E27FC236}">
                <a16:creationId xmlns:a16="http://schemas.microsoft.com/office/drawing/2014/main" id="{A8B4C83A-7C08-089D-6357-43EC79FEF409}"/>
              </a:ext>
            </a:extLst>
          </p:cNvPr>
          <p:cNvSpPr txBox="1"/>
          <p:nvPr/>
        </p:nvSpPr>
        <p:spPr>
          <a:xfrm>
            <a:off x="615363" y="2324803"/>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rgbClr val="C00000"/>
                </a:solidFill>
                <a:effectLst/>
                <a:latin typeface="Aptos" panose="020B0004020202020204" pitchFamily="34" charset="0"/>
              </a:rPr>
              <a:t>Specific Objective</a:t>
            </a:r>
          </a:p>
        </p:txBody>
      </p:sp>
      <p:cxnSp>
        <p:nvCxnSpPr>
          <p:cNvPr id="12" name="Straight Connector 11">
            <a:extLst>
              <a:ext uri="{FF2B5EF4-FFF2-40B4-BE49-F238E27FC236}">
                <a16:creationId xmlns:a16="http://schemas.microsoft.com/office/drawing/2014/main" id="{2C53D6FF-20D7-05B5-EB83-2E3678A6BBAF}"/>
              </a:ext>
            </a:extLst>
          </p:cNvPr>
          <p:cNvCxnSpPr>
            <a:cxnSpLocks/>
            <a:endCxn id="15" idx="2"/>
          </p:cNvCxnSpPr>
          <p:nvPr/>
        </p:nvCxnSpPr>
        <p:spPr>
          <a:xfrm flipV="1">
            <a:off x="6007478" y="1842683"/>
            <a:ext cx="1709261" cy="1164194"/>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0C8BE69-1357-2129-DDA9-C0B0F6A30EEC}"/>
              </a:ext>
            </a:extLst>
          </p:cNvPr>
          <p:cNvCxnSpPr>
            <a:cxnSpLocks/>
          </p:cNvCxnSpPr>
          <p:nvPr/>
        </p:nvCxnSpPr>
        <p:spPr>
          <a:xfrm>
            <a:off x="3581400" y="3222594"/>
            <a:ext cx="141403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5" name="Google Shape;1097;p60">
            <a:extLst>
              <a:ext uri="{FF2B5EF4-FFF2-40B4-BE49-F238E27FC236}">
                <a16:creationId xmlns:a16="http://schemas.microsoft.com/office/drawing/2014/main" id="{F78EFEB3-2DE3-3C41-6CFB-7E17FCE11059}"/>
              </a:ext>
            </a:extLst>
          </p:cNvPr>
          <p:cNvSpPr/>
          <p:nvPr/>
        </p:nvSpPr>
        <p:spPr>
          <a:xfrm rot="19810524">
            <a:off x="7706113" y="1722557"/>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 name="Straight Connector 15">
            <a:extLst>
              <a:ext uri="{FF2B5EF4-FFF2-40B4-BE49-F238E27FC236}">
                <a16:creationId xmlns:a16="http://schemas.microsoft.com/office/drawing/2014/main" id="{D7B9A63F-FD50-058E-D6B6-79F92A316290}"/>
              </a:ext>
            </a:extLst>
          </p:cNvPr>
          <p:cNvCxnSpPr>
            <a:cxnSpLocks/>
            <a:endCxn id="17" idx="2"/>
          </p:cNvCxnSpPr>
          <p:nvPr/>
        </p:nvCxnSpPr>
        <p:spPr>
          <a:xfrm flipV="1">
            <a:off x="6034656" y="2761341"/>
            <a:ext cx="1671659" cy="290542"/>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7" name="Google Shape;1097;p60">
            <a:extLst>
              <a:ext uri="{FF2B5EF4-FFF2-40B4-BE49-F238E27FC236}">
                <a16:creationId xmlns:a16="http://schemas.microsoft.com/office/drawing/2014/main" id="{95A66445-7167-6B9F-E402-BE86DACB0199}"/>
              </a:ext>
            </a:extLst>
          </p:cNvPr>
          <p:cNvSpPr/>
          <p:nvPr/>
        </p:nvSpPr>
        <p:spPr>
          <a:xfrm rot="19810524">
            <a:off x="7695689" y="2641215"/>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Straight Connector 17">
            <a:extLst>
              <a:ext uri="{FF2B5EF4-FFF2-40B4-BE49-F238E27FC236}">
                <a16:creationId xmlns:a16="http://schemas.microsoft.com/office/drawing/2014/main" id="{1E78DA73-C7D0-B6D9-618D-653EA5D78EB7}"/>
              </a:ext>
            </a:extLst>
          </p:cNvPr>
          <p:cNvCxnSpPr>
            <a:cxnSpLocks/>
            <a:endCxn id="20" idx="1"/>
          </p:cNvCxnSpPr>
          <p:nvPr/>
        </p:nvCxnSpPr>
        <p:spPr>
          <a:xfrm>
            <a:off x="5997041" y="3204687"/>
            <a:ext cx="1697408" cy="28648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Google Shape;1097;p60">
            <a:extLst>
              <a:ext uri="{FF2B5EF4-FFF2-40B4-BE49-F238E27FC236}">
                <a16:creationId xmlns:a16="http://schemas.microsoft.com/office/drawing/2014/main" id="{4FAF2A9D-A2D6-1331-E714-B159EB6A7CDA}"/>
              </a:ext>
            </a:extLst>
          </p:cNvPr>
          <p:cNvSpPr/>
          <p:nvPr/>
        </p:nvSpPr>
        <p:spPr>
          <a:xfrm rot="19810524">
            <a:off x="7691651" y="3431948"/>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0">
            <a:extLst>
              <a:ext uri="{FF2B5EF4-FFF2-40B4-BE49-F238E27FC236}">
                <a16:creationId xmlns:a16="http://schemas.microsoft.com/office/drawing/2014/main" id="{1D90F097-31B1-844F-638E-23320B4DBE0E}"/>
              </a:ext>
            </a:extLst>
          </p:cNvPr>
          <p:cNvSpPr txBox="1"/>
          <p:nvPr/>
        </p:nvSpPr>
        <p:spPr>
          <a:xfrm>
            <a:off x="7936145" y="906994"/>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chemeClr val="accent1">
                    <a:lumMod val="75000"/>
                  </a:schemeClr>
                </a:solidFill>
                <a:effectLst/>
                <a:latin typeface="Aptos" panose="020B0004020202020204" pitchFamily="34" charset="0"/>
              </a:rPr>
              <a:t>Sub Objectives</a:t>
            </a:r>
          </a:p>
        </p:txBody>
      </p:sp>
      <p:cxnSp>
        <p:nvCxnSpPr>
          <p:cNvPr id="22" name="Straight Connector 21">
            <a:extLst>
              <a:ext uri="{FF2B5EF4-FFF2-40B4-BE49-F238E27FC236}">
                <a16:creationId xmlns:a16="http://schemas.microsoft.com/office/drawing/2014/main" id="{01EB1220-3206-1E41-1E63-33A23B5ED4F7}"/>
              </a:ext>
            </a:extLst>
          </p:cNvPr>
          <p:cNvCxnSpPr>
            <a:cxnSpLocks/>
            <a:endCxn id="24" idx="1"/>
          </p:cNvCxnSpPr>
          <p:nvPr/>
        </p:nvCxnSpPr>
        <p:spPr>
          <a:xfrm>
            <a:off x="5997041" y="3355936"/>
            <a:ext cx="1758867" cy="853115"/>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4" name="Google Shape;1097;p60">
            <a:extLst>
              <a:ext uri="{FF2B5EF4-FFF2-40B4-BE49-F238E27FC236}">
                <a16:creationId xmlns:a16="http://schemas.microsoft.com/office/drawing/2014/main" id="{3E226B68-0931-60FE-2D6E-06E254E4A72F}"/>
              </a:ext>
            </a:extLst>
          </p:cNvPr>
          <p:cNvSpPr/>
          <p:nvPr/>
        </p:nvSpPr>
        <p:spPr>
          <a:xfrm rot="19810524">
            <a:off x="7753110" y="4149826"/>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 name="Straight Connector 24">
            <a:extLst>
              <a:ext uri="{FF2B5EF4-FFF2-40B4-BE49-F238E27FC236}">
                <a16:creationId xmlns:a16="http://schemas.microsoft.com/office/drawing/2014/main" id="{96047FF4-7B5A-5999-1CC5-1CB05F359D18}"/>
              </a:ext>
            </a:extLst>
          </p:cNvPr>
          <p:cNvCxnSpPr>
            <a:cxnSpLocks/>
            <a:endCxn id="26" idx="1"/>
          </p:cNvCxnSpPr>
          <p:nvPr/>
        </p:nvCxnSpPr>
        <p:spPr>
          <a:xfrm>
            <a:off x="5928436" y="3429000"/>
            <a:ext cx="1827473" cy="164914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6" name="Google Shape;1097;p60">
            <a:extLst>
              <a:ext uri="{FF2B5EF4-FFF2-40B4-BE49-F238E27FC236}">
                <a16:creationId xmlns:a16="http://schemas.microsoft.com/office/drawing/2014/main" id="{FB32B705-A309-977F-556D-790BBF393DDB}"/>
              </a:ext>
            </a:extLst>
          </p:cNvPr>
          <p:cNvSpPr/>
          <p:nvPr/>
        </p:nvSpPr>
        <p:spPr>
          <a:xfrm rot="19810524">
            <a:off x="7753111" y="5018921"/>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Diamond 26">
            <a:extLst>
              <a:ext uri="{FF2B5EF4-FFF2-40B4-BE49-F238E27FC236}">
                <a16:creationId xmlns:a16="http://schemas.microsoft.com/office/drawing/2014/main" id="{803ED918-B6AC-F33A-2795-73E4AE5D8F03}"/>
              </a:ext>
            </a:extLst>
          </p:cNvPr>
          <p:cNvSpPr/>
          <p:nvPr/>
        </p:nvSpPr>
        <p:spPr>
          <a:xfrm>
            <a:off x="968386" y="161262"/>
            <a:ext cx="1165214" cy="1226986"/>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iamond 27">
            <a:extLst>
              <a:ext uri="{FF2B5EF4-FFF2-40B4-BE49-F238E27FC236}">
                <a16:creationId xmlns:a16="http://schemas.microsoft.com/office/drawing/2014/main" id="{A5B3658A-E540-F846-77B2-2C6950D6FC8D}"/>
              </a:ext>
            </a:extLst>
          </p:cNvPr>
          <p:cNvSpPr/>
          <p:nvPr/>
        </p:nvSpPr>
        <p:spPr>
          <a:xfrm>
            <a:off x="321649" y="747456"/>
            <a:ext cx="619197" cy="640792"/>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iamond 28">
            <a:extLst>
              <a:ext uri="{FF2B5EF4-FFF2-40B4-BE49-F238E27FC236}">
                <a16:creationId xmlns:a16="http://schemas.microsoft.com/office/drawing/2014/main" id="{960F4F44-77B3-AF72-D53B-E49460D1D191}"/>
              </a:ext>
            </a:extLst>
          </p:cNvPr>
          <p:cNvSpPr/>
          <p:nvPr/>
        </p:nvSpPr>
        <p:spPr>
          <a:xfrm>
            <a:off x="1028605" y="1229029"/>
            <a:ext cx="269943" cy="285449"/>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iamond 29">
            <a:extLst>
              <a:ext uri="{FF2B5EF4-FFF2-40B4-BE49-F238E27FC236}">
                <a16:creationId xmlns:a16="http://schemas.microsoft.com/office/drawing/2014/main" id="{41D3D30E-D162-84CD-B147-2B73A76FACA4}"/>
              </a:ext>
            </a:extLst>
          </p:cNvPr>
          <p:cNvSpPr/>
          <p:nvPr/>
        </p:nvSpPr>
        <p:spPr>
          <a:xfrm>
            <a:off x="697971" y="349859"/>
            <a:ext cx="172820" cy="162561"/>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3BBA2028-19E9-F44E-A986-BE90188B4669}"/>
              </a:ext>
            </a:extLst>
          </p:cNvPr>
          <p:cNvCxnSpPr>
            <a:cxnSpLocks/>
          </p:cNvCxnSpPr>
          <p:nvPr/>
        </p:nvCxnSpPr>
        <p:spPr>
          <a:xfrm>
            <a:off x="5791200" y="3512174"/>
            <a:ext cx="2056599" cy="248454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2" name="Google Shape;1097;p60">
            <a:extLst>
              <a:ext uri="{FF2B5EF4-FFF2-40B4-BE49-F238E27FC236}">
                <a16:creationId xmlns:a16="http://schemas.microsoft.com/office/drawing/2014/main" id="{13DA0AF4-C3E4-9654-354A-E1405F1BF9D9}"/>
              </a:ext>
            </a:extLst>
          </p:cNvPr>
          <p:cNvSpPr/>
          <p:nvPr/>
        </p:nvSpPr>
        <p:spPr>
          <a:xfrm rot="19810524">
            <a:off x="7795944" y="5860030"/>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Rectangle 32">
            <a:extLst>
              <a:ext uri="{FF2B5EF4-FFF2-40B4-BE49-F238E27FC236}">
                <a16:creationId xmlns:a16="http://schemas.microsoft.com/office/drawing/2014/main" id="{72F638E2-C9AB-5180-3305-2C16039A9572}"/>
              </a:ext>
            </a:extLst>
          </p:cNvPr>
          <p:cNvSpPr/>
          <p:nvPr/>
        </p:nvSpPr>
        <p:spPr>
          <a:xfrm>
            <a:off x="2687817" y="650889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43" name="TextBox 42">
            <a:extLst>
              <a:ext uri="{FF2B5EF4-FFF2-40B4-BE49-F238E27FC236}">
                <a16:creationId xmlns:a16="http://schemas.microsoft.com/office/drawing/2014/main" id="{9D2C2758-D881-E197-FB9B-584E54EDB23B}"/>
              </a:ext>
            </a:extLst>
          </p:cNvPr>
          <p:cNvSpPr txBox="1"/>
          <p:nvPr/>
        </p:nvSpPr>
        <p:spPr>
          <a:xfrm>
            <a:off x="7836095" y="1598364"/>
            <a:ext cx="4279705" cy="646331"/>
          </a:xfrm>
          <a:prstGeom prst="rect">
            <a:avLst/>
          </a:prstGeom>
          <a:noFill/>
        </p:spPr>
        <p:txBody>
          <a:bodyPr wrap="square">
            <a:spAutoFit/>
          </a:bodyPr>
          <a:lstStyle/>
          <a:p>
            <a:r>
              <a:rPr lang="en-US">
                <a:latin typeface="Adobe Devanagari"/>
              </a:rPr>
              <a:t>Develop a digital batch recording system for processing traceability.</a:t>
            </a:r>
          </a:p>
        </p:txBody>
      </p:sp>
      <p:sp>
        <p:nvSpPr>
          <p:cNvPr id="45" name="TextBox 44">
            <a:extLst>
              <a:ext uri="{FF2B5EF4-FFF2-40B4-BE49-F238E27FC236}">
                <a16:creationId xmlns:a16="http://schemas.microsoft.com/office/drawing/2014/main" id="{D7B9180F-0A40-0ED0-0B21-1423F0770BF1}"/>
              </a:ext>
            </a:extLst>
          </p:cNvPr>
          <p:cNvSpPr txBox="1"/>
          <p:nvPr/>
        </p:nvSpPr>
        <p:spPr>
          <a:xfrm>
            <a:off x="7847799" y="2427212"/>
            <a:ext cx="4279704" cy="646331"/>
          </a:xfrm>
          <a:prstGeom prst="rect">
            <a:avLst/>
          </a:prstGeom>
          <a:noFill/>
        </p:spPr>
        <p:txBody>
          <a:bodyPr wrap="square">
            <a:spAutoFit/>
          </a:bodyPr>
          <a:lstStyle/>
          <a:p>
            <a:r>
              <a:rPr lang="en-US">
                <a:latin typeface="Adobe Devanagari"/>
              </a:rPr>
              <a:t>Build a machine learning model to predict fish cleaning waste.</a:t>
            </a:r>
          </a:p>
        </p:txBody>
      </p:sp>
      <p:sp>
        <p:nvSpPr>
          <p:cNvPr id="46" name="TextBox 45">
            <a:extLst>
              <a:ext uri="{FF2B5EF4-FFF2-40B4-BE49-F238E27FC236}">
                <a16:creationId xmlns:a16="http://schemas.microsoft.com/office/drawing/2014/main" id="{FC7AFD6C-D582-B14A-FA02-632953D7864B}"/>
              </a:ext>
            </a:extLst>
          </p:cNvPr>
          <p:cNvSpPr txBox="1"/>
          <p:nvPr/>
        </p:nvSpPr>
        <p:spPr>
          <a:xfrm>
            <a:off x="7847799" y="3301930"/>
            <a:ext cx="4439860" cy="646331"/>
          </a:xfrm>
          <a:prstGeom prst="rect">
            <a:avLst/>
          </a:prstGeom>
          <a:noFill/>
        </p:spPr>
        <p:txBody>
          <a:bodyPr wrap="square">
            <a:spAutoFit/>
          </a:bodyPr>
          <a:lstStyle/>
          <a:p>
            <a:r>
              <a:rPr lang="en-US">
                <a:latin typeface="Adobe Devanagari"/>
              </a:rPr>
              <a:t>Implement a notification system for recycling companies based on predicted waste.</a:t>
            </a:r>
          </a:p>
        </p:txBody>
      </p:sp>
      <p:sp>
        <p:nvSpPr>
          <p:cNvPr id="47" name="TextBox 46">
            <a:extLst>
              <a:ext uri="{FF2B5EF4-FFF2-40B4-BE49-F238E27FC236}">
                <a16:creationId xmlns:a16="http://schemas.microsoft.com/office/drawing/2014/main" id="{C1EFA7C8-B10C-D5ED-D1BE-C96931ED4DEF}"/>
              </a:ext>
            </a:extLst>
          </p:cNvPr>
          <p:cNvSpPr txBox="1"/>
          <p:nvPr/>
        </p:nvSpPr>
        <p:spPr>
          <a:xfrm>
            <a:off x="7885415" y="4113813"/>
            <a:ext cx="4279704" cy="646331"/>
          </a:xfrm>
          <a:prstGeom prst="rect">
            <a:avLst/>
          </a:prstGeom>
          <a:noFill/>
        </p:spPr>
        <p:txBody>
          <a:bodyPr wrap="square">
            <a:spAutoFit/>
          </a:bodyPr>
          <a:lstStyle/>
          <a:p>
            <a:r>
              <a:rPr lang="en-US">
                <a:latin typeface="Adobe Devanagari"/>
              </a:rPr>
              <a:t>Develop a salt requirement prediction model.</a:t>
            </a:r>
          </a:p>
        </p:txBody>
      </p:sp>
      <p:sp>
        <p:nvSpPr>
          <p:cNvPr id="48" name="TextBox 47">
            <a:extLst>
              <a:ext uri="{FF2B5EF4-FFF2-40B4-BE49-F238E27FC236}">
                <a16:creationId xmlns:a16="http://schemas.microsoft.com/office/drawing/2014/main" id="{BC7798FB-6754-1162-8CE4-9204EC5BE5AC}"/>
              </a:ext>
            </a:extLst>
          </p:cNvPr>
          <p:cNvSpPr txBox="1"/>
          <p:nvPr/>
        </p:nvSpPr>
        <p:spPr>
          <a:xfrm>
            <a:off x="7929940" y="4915236"/>
            <a:ext cx="4279704" cy="646331"/>
          </a:xfrm>
          <a:prstGeom prst="rect">
            <a:avLst/>
          </a:prstGeom>
          <a:noFill/>
        </p:spPr>
        <p:txBody>
          <a:bodyPr wrap="square">
            <a:spAutoFit/>
          </a:bodyPr>
          <a:lstStyle/>
          <a:p>
            <a:r>
              <a:rPr lang="en-US">
                <a:latin typeface="Adobe Devanagari"/>
              </a:rPr>
              <a:t>Integrate predictions and records into a mobile monitoring platform.</a:t>
            </a:r>
          </a:p>
        </p:txBody>
      </p:sp>
      <p:sp>
        <p:nvSpPr>
          <p:cNvPr id="49" name="TextBox 48">
            <a:extLst>
              <a:ext uri="{FF2B5EF4-FFF2-40B4-BE49-F238E27FC236}">
                <a16:creationId xmlns:a16="http://schemas.microsoft.com/office/drawing/2014/main" id="{9D9771B8-CB1B-440B-D4EC-AA18E5B1BB53}"/>
              </a:ext>
            </a:extLst>
          </p:cNvPr>
          <p:cNvSpPr txBox="1"/>
          <p:nvPr/>
        </p:nvSpPr>
        <p:spPr>
          <a:xfrm>
            <a:off x="7929940" y="5753983"/>
            <a:ext cx="4279704" cy="646331"/>
          </a:xfrm>
          <a:prstGeom prst="rect">
            <a:avLst/>
          </a:prstGeom>
          <a:noFill/>
        </p:spPr>
        <p:txBody>
          <a:bodyPr wrap="square">
            <a:spAutoFit/>
          </a:bodyPr>
          <a:lstStyle/>
          <a:p>
            <a:r>
              <a:rPr lang="en-US">
                <a:latin typeface="Adobe Devanagari"/>
              </a:rPr>
              <a:t>Evaluate system performance using MAE and usability feedback.</a:t>
            </a:r>
          </a:p>
        </p:txBody>
      </p:sp>
      <p:pic>
        <p:nvPicPr>
          <p:cNvPr id="55" name="Picture 54">
            <a:extLst>
              <a:ext uri="{FF2B5EF4-FFF2-40B4-BE49-F238E27FC236}">
                <a16:creationId xmlns:a16="http://schemas.microsoft.com/office/drawing/2014/main" id="{23101542-4A10-E780-1CCA-6177D4F5BFA0}"/>
              </a:ext>
            </a:extLst>
          </p:cNvPr>
          <p:cNvPicPr>
            <a:picLocks noChangeAspect="1"/>
          </p:cNvPicPr>
          <p:nvPr/>
        </p:nvPicPr>
        <p:blipFill>
          <a:blip r:embed="rId4"/>
          <a:stretch>
            <a:fillRect/>
          </a:stretch>
        </p:blipFill>
        <p:spPr>
          <a:xfrm>
            <a:off x="10952255" y="0"/>
            <a:ext cx="1255695" cy="1120163"/>
          </a:xfrm>
          <a:prstGeom prst="rect">
            <a:avLst/>
          </a:prstGeom>
        </p:spPr>
      </p:pic>
      <p:pic>
        <p:nvPicPr>
          <p:cNvPr id="56" name="Picture 55">
            <a:extLst>
              <a:ext uri="{FF2B5EF4-FFF2-40B4-BE49-F238E27FC236}">
                <a16:creationId xmlns:a16="http://schemas.microsoft.com/office/drawing/2014/main" id="{F39A1B5A-1F4B-20F3-7A5D-E9215C5B1B6B}"/>
              </a:ext>
            </a:extLst>
          </p:cNvPr>
          <p:cNvPicPr>
            <a:picLocks noChangeAspect="1"/>
          </p:cNvPicPr>
          <p:nvPr/>
        </p:nvPicPr>
        <p:blipFill>
          <a:blip r:embed="rId4"/>
          <a:stretch>
            <a:fillRect/>
          </a:stretch>
        </p:blipFill>
        <p:spPr>
          <a:xfrm>
            <a:off x="4973796" y="2750377"/>
            <a:ext cx="1050436" cy="937058"/>
          </a:xfrm>
          <a:prstGeom prst="rect">
            <a:avLst/>
          </a:prstGeom>
        </p:spPr>
      </p:pic>
    </p:spTree>
    <p:extLst>
      <p:ext uri="{BB962C8B-B14F-4D97-AF65-F5344CB8AC3E}">
        <p14:creationId xmlns:p14="http://schemas.microsoft.com/office/powerpoint/2010/main" val="1094819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ACBEF-694F-3E15-E47C-9E6D90461D3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48372AF-BD66-BD65-094B-A78B709F917A}"/>
              </a:ext>
            </a:extLst>
          </p:cNvPr>
          <p:cNvSpPr/>
          <p:nvPr/>
        </p:nvSpPr>
        <p:spPr>
          <a:xfrm>
            <a:off x="2687817" y="650889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9" name="Title 7">
            <a:extLst>
              <a:ext uri="{FF2B5EF4-FFF2-40B4-BE49-F238E27FC236}">
                <a16:creationId xmlns:a16="http://schemas.microsoft.com/office/drawing/2014/main" id="{9F288AC4-EAF3-053B-EBA9-F6386AEE65BF}"/>
              </a:ext>
            </a:extLst>
          </p:cNvPr>
          <p:cNvSpPr>
            <a:spLocks noGrp="1"/>
          </p:cNvSpPr>
          <p:nvPr>
            <p:ph type="title"/>
          </p:nvPr>
        </p:nvSpPr>
        <p:spPr>
          <a:xfrm>
            <a:off x="1219200" y="324871"/>
            <a:ext cx="6934200" cy="792162"/>
          </a:xfrm>
        </p:spPr>
        <p:txBody>
          <a:bodyPr>
            <a:normAutofit/>
          </a:bodyPr>
          <a:lstStyle/>
          <a:p>
            <a:r>
              <a:rPr lang="en-US" b="1">
                <a:solidFill>
                  <a:schemeClr val="accent1"/>
                </a:solidFill>
              </a:rPr>
              <a:t>Methodology</a:t>
            </a:r>
          </a:p>
        </p:txBody>
      </p:sp>
      <p:sp>
        <p:nvSpPr>
          <p:cNvPr id="10" name="Isosceles Triangle 9">
            <a:extLst>
              <a:ext uri="{FF2B5EF4-FFF2-40B4-BE49-F238E27FC236}">
                <a16:creationId xmlns:a16="http://schemas.microsoft.com/office/drawing/2014/main" id="{C9C7D814-0DB2-9A79-63A9-4F56EDCD9E02}"/>
              </a:ext>
            </a:extLst>
          </p:cNvPr>
          <p:cNvSpPr/>
          <p:nvPr/>
        </p:nvSpPr>
        <p:spPr>
          <a:xfrm rot="5400000">
            <a:off x="-228600" y="1875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BEF76930-E677-60A4-3251-24955A089F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3733" y="1491419"/>
            <a:ext cx="10058400" cy="4558748"/>
          </a:xfrm>
          <a:prstGeom prst="rect">
            <a:avLst/>
          </a:prstGeom>
          <a:ln w="12700">
            <a:solidFill>
              <a:schemeClr val="tx2"/>
            </a:solidFill>
          </a:ln>
        </p:spPr>
      </p:pic>
      <p:pic>
        <p:nvPicPr>
          <p:cNvPr id="40" name="Picture 39">
            <a:extLst>
              <a:ext uri="{FF2B5EF4-FFF2-40B4-BE49-F238E27FC236}">
                <a16:creationId xmlns:a16="http://schemas.microsoft.com/office/drawing/2014/main" id="{A85E6C93-F97C-DD62-F8AB-C0E9EE1B3219}"/>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669867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C2D26-BA10-0F86-57C1-5D0527021C8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848F42A-946A-8F29-8CA3-1459199852B0}"/>
              </a:ext>
            </a:extLst>
          </p:cNvPr>
          <p:cNvSpPr/>
          <p:nvPr/>
        </p:nvSpPr>
        <p:spPr>
          <a:xfrm>
            <a:off x="2687817" y="650889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itle 1">
            <a:extLst>
              <a:ext uri="{FF2B5EF4-FFF2-40B4-BE49-F238E27FC236}">
                <a16:creationId xmlns:a16="http://schemas.microsoft.com/office/drawing/2014/main" id="{BF970439-53C6-2BBD-A0E1-69DA02438EBB}"/>
              </a:ext>
            </a:extLst>
          </p:cNvPr>
          <p:cNvSpPr txBox="1">
            <a:spLocks/>
          </p:cNvSpPr>
          <p:nvPr/>
        </p:nvSpPr>
        <p:spPr>
          <a:xfrm>
            <a:off x="1087315" y="342899"/>
            <a:ext cx="7696200" cy="990601"/>
          </a:xfrm>
          <a:prstGeom prst="rect">
            <a:avLst/>
          </a:prstGeom>
        </p:spPr>
        <p:txBody>
          <a:bodyPr vert="horz" lIns="91440" tIns="45720" rIns="91440" bIns="45720" rtlCol="0" anchor="t">
            <a:normAutofit fontScale="92500"/>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a:solidFill>
                  <a:schemeClr val="accent1"/>
                </a:solidFill>
              </a:rPr>
              <a:t> individual Component Diagram</a:t>
            </a:r>
          </a:p>
        </p:txBody>
      </p:sp>
      <p:sp>
        <p:nvSpPr>
          <p:cNvPr id="7" name="Isosceles Triangle 6">
            <a:extLst>
              <a:ext uri="{FF2B5EF4-FFF2-40B4-BE49-F238E27FC236}">
                <a16:creationId xmlns:a16="http://schemas.microsoft.com/office/drawing/2014/main" id="{3722B9EF-5301-C999-1A33-DC75C6A04585}"/>
              </a:ext>
            </a:extLst>
          </p:cNvPr>
          <p:cNvSpPr/>
          <p:nvPr/>
        </p:nvSpPr>
        <p:spPr>
          <a:xfrm rot="5400000">
            <a:off x="-228600" y="1875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E11ED4D-F1C4-EAD3-EB0F-7F0DEE131BC3}"/>
              </a:ext>
            </a:extLst>
          </p:cNvPr>
          <p:cNvPicPr>
            <a:picLocks noChangeAspect="1"/>
          </p:cNvPicPr>
          <p:nvPr/>
        </p:nvPicPr>
        <p:blipFill>
          <a:blip r:embed="rId2"/>
          <a:stretch>
            <a:fillRect/>
          </a:stretch>
        </p:blipFill>
        <p:spPr>
          <a:xfrm>
            <a:off x="10952255" y="0"/>
            <a:ext cx="1255695" cy="1120163"/>
          </a:xfrm>
          <a:prstGeom prst="rect">
            <a:avLst/>
          </a:prstGeom>
        </p:spPr>
      </p:pic>
      <p:pic>
        <p:nvPicPr>
          <p:cNvPr id="14" name="Picture 13">
            <a:extLst>
              <a:ext uri="{FF2B5EF4-FFF2-40B4-BE49-F238E27FC236}">
                <a16:creationId xmlns:a16="http://schemas.microsoft.com/office/drawing/2014/main" id="{13019311-304C-5936-08FC-DD9792502132}"/>
              </a:ext>
            </a:extLst>
          </p:cNvPr>
          <p:cNvPicPr>
            <a:picLocks noChangeAspect="1"/>
          </p:cNvPicPr>
          <p:nvPr/>
        </p:nvPicPr>
        <p:blipFill>
          <a:blip r:embed="rId3"/>
          <a:stretch>
            <a:fillRect/>
          </a:stretch>
        </p:blipFill>
        <p:spPr>
          <a:xfrm>
            <a:off x="1447800" y="1447800"/>
            <a:ext cx="9372600" cy="4731360"/>
          </a:xfrm>
          <a:prstGeom prst="rect">
            <a:avLst/>
          </a:prstGeom>
        </p:spPr>
      </p:pic>
    </p:spTree>
    <p:extLst>
      <p:ext uri="{BB962C8B-B14F-4D97-AF65-F5344CB8AC3E}">
        <p14:creationId xmlns:p14="http://schemas.microsoft.com/office/powerpoint/2010/main" val="561975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A7C36-26F6-0D09-ED6F-18F9002D82F1}"/>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9C138EB1-C04F-F2CA-BC88-146DE7A277EA}"/>
              </a:ext>
            </a:extLst>
          </p:cNvPr>
          <p:cNvSpPr txBox="1">
            <a:spLocks/>
          </p:cNvSpPr>
          <p:nvPr/>
        </p:nvSpPr>
        <p:spPr>
          <a:xfrm>
            <a:off x="1219200" y="324871"/>
            <a:ext cx="6934200" cy="7921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cap="none">
                <a:solidFill>
                  <a:schemeClr val="accent1"/>
                </a:solidFill>
                <a:latin typeface="Aptos"/>
              </a:rPr>
              <a:t>Evidence of completion</a:t>
            </a:r>
          </a:p>
        </p:txBody>
      </p:sp>
      <p:sp>
        <p:nvSpPr>
          <p:cNvPr id="7" name="Isosceles Triangle 6">
            <a:extLst>
              <a:ext uri="{FF2B5EF4-FFF2-40B4-BE49-F238E27FC236}">
                <a16:creationId xmlns:a16="http://schemas.microsoft.com/office/drawing/2014/main" id="{22AC11C6-32A6-DC4A-C092-EC6FECFE90E6}"/>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36FB2BB-0A1B-D490-3FCA-45DB96DB5C0F}"/>
              </a:ext>
            </a:extLst>
          </p:cNvPr>
          <p:cNvSpPr/>
          <p:nvPr/>
        </p:nvSpPr>
        <p:spPr>
          <a:xfrm>
            <a:off x="2687817" y="6446296"/>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2" name="Picture 1">
            <a:extLst>
              <a:ext uri="{FF2B5EF4-FFF2-40B4-BE49-F238E27FC236}">
                <a16:creationId xmlns:a16="http://schemas.microsoft.com/office/drawing/2014/main" id="{2F633DB3-A289-60D3-ED2B-B86BBBE2B3FF}"/>
              </a:ext>
            </a:extLst>
          </p:cNvPr>
          <p:cNvPicPr>
            <a:picLocks noChangeAspect="1"/>
          </p:cNvPicPr>
          <p:nvPr/>
        </p:nvPicPr>
        <p:blipFill>
          <a:blip r:embed="rId2"/>
          <a:stretch>
            <a:fillRect/>
          </a:stretch>
        </p:blipFill>
        <p:spPr>
          <a:xfrm>
            <a:off x="2467396" y="1627750"/>
            <a:ext cx="7614093" cy="2879082"/>
          </a:xfrm>
          <a:prstGeom prst="rect">
            <a:avLst/>
          </a:prstGeom>
        </p:spPr>
      </p:pic>
    </p:spTree>
    <p:extLst>
      <p:ext uri="{BB962C8B-B14F-4D97-AF65-F5344CB8AC3E}">
        <p14:creationId xmlns:p14="http://schemas.microsoft.com/office/powerpoint/2010/main" val="3111300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CD61E-2A88-67C7-41A0-3949D2C26C05}"/>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C1CE2B4B-9653-72B9-F5D3-151D451CA200}"/>
              </a:ext>
            </a:extLst>
          </p:cNvPr>
          <p:cNvSpPr>
            <a:spLocks noGrp="1"/>
          </p:cNvSpPr>
          <p:nvPr>
            <p:ph type="title"/>
          </p:nvPr>
        </p:nvSpPr>
        <p:spPr>
          <a:xfrm>
            <a:off x="1219200" y="324871"/>
            <a:ext cx="6934200" cy="792162"/>
          </a:xfrm>
        </p:spPr>
        <p:txBody>
          <a:bodyPr>
            <a:normAutofit/>
          </a:bodyPr>
          <a:lstStyle/>
          <a:p>
            <a:r>
              <a:rPr lang="en-US" cap="none">
                <a:solidFill>
                  <a:schemeClr val="accent1"/>
                </a:solidFill>
                <a:latin typeface="Aptos"/>
              </a:rPr>
              <a:t>References</a:t>
            </a:r>
            <a:endParaRPr lang="en-US" b="1" cap="none">
              <a:solidFill>
                <a:schemeClr val="accent1"/>
              </a:solidFill>
              <a:latin typeface="Aptos"/>
            </a:endParaRPr>
          </a:p>
        </p:txBody>
      </p:sp>
      <p:sp>
        <p:nvSpPr>
          <p:cNvPr id="7" name="Isosceles Triangle 6">
            <a:extLst>
              <a:ext uri="{FF2B5EF4-FFF2-40B4-BE49-F238E27FC236}">
                <a16:creationId xmlns:a16="http://schemas.microsoft.com/office/drawing/2014/main" id="{5F061220-2C50-BC69-A4DC-3C4FEE2A3503}"/>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029A2F3-9FF1-B64D-9111-3F1E8AD7C95F}"/>
              </a:ext>
            </a:extLst>
          </p:cNvPr>
          <p:cNvSpPr/>
          <p:nvPr/>
        </p:nvSpPr>
        <p:spPr>
          <a:xfrm>
            <a:off x="2687817" y="6446296"/>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8A4B0203-DCB0-3D8A-0936-36B893AF7DC8}"/>
              </a:ext>
            </a:extLst>
          </p:cNvPr>
          <p:cNvSpPr txBox="1"/>
          <p:nvPr/>
        </p:nvSpPr>
        <p:spPr>
          <a:xfrm>
            <a:off x="990600" y="1371600"/>
            <a:ext cx="10439400" cy="4524315"/>
          </a:xfrm>
          <a:prstGeom prst="rect">
            <a:avLst/>
          </a:prstGeom>
          <a:noFill/>
        </p:spPr>
        <p:txBody>
          <a:bodyPr wrap="square">
            <a:spAutoFit/>
          </a:bodyPr>
          <a:lstStyle/>
          <a:p>
            <a:pPr algn="just">
              <a:buNone/>
            </a:pPr>
            <a:r>
              <a:rPr lang="en-US" b="1"/>
              <a:t>[1]</a:t>
            </a:r>
            <a:r>
              <a:rPr lang="en-US"/>
              <a:t> A. E. Ghaly, V. V. Ramakrishnan, M. S. Brooks, S. M. Budge, and D. Dave, “Fish processing wastes as a potential source of proteins, amino acids and oils: A critical review,” </a:t>
            </a:r>
            <a:r>
              <a:rPr lang="en-US" i="1"/>
              <a:t>Journal of Microbial &amp; Biochemical Technology</a:t>
            </a:r>
            <a:r>
              <a:rPr lang="en-US"/>
              <a:t>, vol. 5, no. 4, pp. 107–129, 2013.</a:t>
            </a:r>
          </a:p>
          <a:p>
            <a:pPr algn="just">
              <a:buNone/>
            </a:pPr>
            <a:endParaRPr lang="en-US"/>
          </a:p>
          <a:p>
            <a:pPr algn="just">
              <a:buNone/>
            </a:pPr>
            <a:r>
              <a:rPr lang="en-US" b="1"/>
              <a:t>[2]</a:t>
            </a:r>
            <a:r>
              <a:rPr lang="en-US"/>
              <a:t> I. S. Arvanitoyannis and A. </a:t>
            </a:r>
            <a:r>
              <a:rPr lang="en-US" err="1"/>
              <a:t>Kassaveti</a:t>
            </a:r>
            <a:r>
              <a:rPr lang="en-US"/>
              <a:t>, “Fish industry waste: Treatments, environmental impacts, current and potential uses,” </a:t>
            </a:r>
            <a:r>
              <a:rPr lang="en-US" i="1"/>
              <a:t>International Journal of Food Science and Technology</a:t>
            </a:r>
            <a:r>
              <a:rPr lang="en-US"/>
              <a:t>, vol. 43, no. 4, pp. 726–745, 2008.</a:t>
            </a:r>
          </a:p>
          <a:p>
            <a:pPr algn="just">
              <a:buNone/>
            </a:pPr>
            <a:endParaRPr lang="en-US"/>
          </a:p>
          <a:p>
            <a:pPr algn="just">
              <a:buNone/>
            </a:pPr>
            <a:r>
              <a:rPr lang="en-US" b="1"/>
              <a:t>[3]</a:t>
            </a:r>
            <a:r>
              <a:rPr lang="en-US"/>
              <a:t> Food and Agriculture Organization of the United Nations (FAO), </a:t>
            </a:r>
            <a:r>
              <a:rPr lang="en-US" i="1"/>
              <a:t>The State of World Fisheries and Aquaculture 2020: Sustainability in Action</a:t>
            </a:r>
            <a:r>
              <a:rPr lang="en-US"/>
              <a:t>. Rome, Italy: FAO, 2020.</a:t>
            </a:r>
          </a:p>
          <a:p>
            <a:pPr algn="just">
              <a:buNone/>
            </a:pPr>
            <a:endParaRPr lang="en-US"/>
          </a:p>
          <a:p>
            <a:pPr algn="just">
              <a:buNone/>
            </a:pPr>
            <a:r>
              <a:rPr lang="en-US" b="1"/>
              <a:t>[4]</a:t>
            </a:r>
            <a:r>
              <a:rPr lang="en-US"/>
              <a:t> J. F. Galvez, J. C. </a:t>
            </a:r>
            <a:r>
              <a:rPr lang="en-US" err="1"/>
              <a:t>Mejuto</a:t>
            </a:r>
            <a:r>
              <a:rPr lang="en-US"/>
              <a:t>, and J. Simal-Gandara, “Future challenges on the use of blockchain for food traceability analysis,” </a:t>
            </a:r>
            <a:r>
              <a:rPr lang="en-US" i="1"/>
              <a:t>Trends in Analytical Chemistry</a:t>
            </a:r>
            <a:r>
              <a:rPr lang="en-US"/>
              <a:t>, vol. 107, pp. 222–232, 2018.</a:t>
            </a:r>
          </a:p>
          <a:p>
            <a:pPr algn="just">
              <a:buNone/>
            </a:pPr>
            <a:endParaRPr lang="en-US"/>
          </a:p>
          <a:p>
            <a:pPr algn="just">
              <a:buNone/>
            </a:pPr>
            <a:r>
              <a:rPr lang="en-US" b="1"/>
              <a:t>[5]</a:t>
            </a:r>
            <a:r>
              <a:rPr lang="en-US"/>
              <a:t> A. </a:t>
            </a:r>
            <a:r>
              <a:rPr lang="en-US" err="1"/>
              <a:t>Kamilaris</a:t>
            </a:r>
            <a:r>
              <a:rPr lang="en-US"/>
              <a:t> and F. X. </a:t>
            </a:r>
            <a:r>
              <a:rPr lang="en-US" err="1"/>
              <a:t>Prenafeta-Boldú</a:t>
            </a:r>
            <a:r>
              <a:rPr lang="en-US"/>
              <a:t>, “Deep learning in agriculture: A survey,” </a:t>
            </a:r>
            <a:r>
              <a:rPr lang="en-US" i="1"/>
              <a:t>Computers and Electronics in Agriculture</a:t>
            </a:r>
            <a:r>
              <a:rPr lang="en-US"/>
              <a:t>, vol. 147, pp. 70–90, 2018.</a:t>
            </a:r>
          </a:p>
        </p:txBody>
      </p:sp>
    </p:spTree>
    <p:extLst>
      <p:ext uri="{BB962C8B-B14F-4D97-AF65-F5344CB8AC3E}">
        <p14:creationId xmlns:p14="http://schemas.microsoft.com/office/powerpoint/2010/main" val="4033528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22893-66C8-0D79-26A3-DD11389495B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CBA21C9-7090-A10A-535B-9733F3EE5E6D}"/>
              </a:ext>
            </a:extLst>
          </p:cNvPr>
          <p:cNvSpPr>
            <a:spLocks noGrp="1"/>
          </p:cNvSpPr>
          <p:nvPr>
            <p:ph type="title"/>
          </p:nvPr>
        </p:nvSpPr>
        <p:spPr>
          <a:xfrm>
            <a:off x="2209800" y="3581400"/>
            <a:ext cx="8153400" cy="755426"/>
          </a:xfrm>
        </p:spPr>
        <p:txBody>
          <a:bodyPr>
            <a:normAutofit/>
          </a:bodyPr>
          <a:lstStyle/>
          <a:p>
            <a:pPr algn="ctr"/>
            <a:r>
              <a:rPr lang="en-US"/>
              <a:t>SANJAYA E W M |  IT22189394</a:t>
            </a:r>
          </a:p>
        </p:txBody>
      </p:sp>
      <p:sp>
        <p:nvSpPr>
          <p:cNvPr id="4" name="Rectangle 3">
            <a:extLst>
              <a:ext uri="{FF2B5EF4-FFF2-40B4-BE49-F238E27FC236}">
                <a16:creationId xmlns:a16="http://schemas.microsoft.com/office/drawing/2014/main" id="{69F7D180-FFF7-3C6C-8E2E-19302A1EA15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8" name="Text Placeholder 5">
            <a:extLst>
              <a:ext uri="{FF2B5EF4-FFF2-40B4-BE49-F238E27FC236}">
                <a16:creationId xmlns:a16="http://schemas.microsoft.com/office/drawing/2014/main" id="{271151D8-0AE7-63F1-4FC4-95D1F0D5FBD5}"/>
              </a:ext>
            </a:extLst>
          </p:cNvPr>
          <p:cNvSpPr txBox="1">
            <a:spLocks/>
          </p:cNvSpPr>
          <p:nvPr/>
        </p:nvSpPr>
        <p:spPr>
          <a:xfrm>
            <a:off x="1219200" y="4057253"/>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panose="02020603050405020304" pitchFamily="18" charset="0"/>
                <a:ea typeface="Yu Gothic Light" panose="020B0300000000000000" pitchFamily="34" charset="-128"/>
                <a:cs typeface="Times New Roman" panose="02020603050405020304" pitchFamily="18" charset="0"/>
              </a:rPr>
              <a:t>BSc (Hons) Degree in Information Technology (specialization in Information Technology)</a:t>
            </a:r>
            <a:endParaRPr lang="en-US" sz="1800" kern="1400" spc="-50">
              <a:latin typeface="Calibri Light" panose="020F0302020204030204" pitchFamily="34" charset="0"/>
              <a:ea typeface="Yu Gothic Light" panose="020B0300000000000000" pitchFamily="34" charset="-128"/>
              <a:cs typeface="Times New Roman" panose="02020603050405020304" pitchFamily="18" charset="0"/>
            </a:endParaRPr>
          </a:p>
          <a:p>
            <a:pPr algn="ctr"/>
            <a:endParaRPr lang="en-US"/>
          </a:p>
        </p:txBody>
      </p:sp>
      <p:pic>
        <p:nvPicPr>
          <p:cNvPr id="9" name="Picture 8">
            <a:extLst>
              <a:ext uri="{FF2B5EF4-FFF2-40B4-BE49-F238E27FC236}">
                <a16:creationId xmlns:a16="http://schemas.microsoft.com/office/drawing/2014/main" id="{56A95FD1-7AEB-11DD-32E7-4AD637D6EEE4}"/>
              </a:ext>
            </a:extLst>
          </p:cNvPr>
          <p:cNvPicPr>
            <a:picLocks noChangeAspect="1"/>
          </p:cNvPicPr>
          <p:nvPr/>
        </p:nvPicPr>
        <p:blipFill>
          <a:blip r:embed="rId2" cstate="print">
            <a:extLst>
              <a:ext uri="{28A0092B-C50C-407E-A947-70E740481C1C}">
                <a14:useLocalDpi xmlns:a14="http://schemas.microsoft.com/office/drawing/2010/main" val="0"/>
              </a:ext>
            </a:extLst>
          </a:blip>
          <a:srcRect l="5745" t="16547" r="9357" b="36325"/>
          <a:stretch>
            <a:fillRect/>
          </a:stretch>
        </p:blipFill>
        <p:spPr>
          <a:xfrm>
            <a:off x="5032061" y="1219200"/>
            <a:ext cx="2017111" cy="1837558"/>
          </a:xfrm>
          <a:prstGeom prst="ellipse">
            <a:avLst/>
          </a:prstGeom>
          <a:ln w="28575">
            <a:solidFill>
              <a:schemeClr val="tx1"/>
            </a:solidFill>
          </a:ln>
          <a:effectLst>
            <a:softEdge rad="0"/>
          </a:effectLst>
        </p:spPr>
      </p:pic>
      <p:sp>
        <p:nvSpPr>
          <p:cNvPr id="10" name="Half Frame 9">
            <a:extLst>
              <a:ext uri="{FF2B5EF4-FFF2-40B4-BE49-F238E27FC236}">
                <a16:creationId xmlns:a16="http://schemas.microsoft.com/office/drawing/2014/main" id="{30BD456B-3C68-4FD9-493B-2CBB346D053F}"/>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a:extLst>
              <a:ext uri="{FF2B5EF4-FFF2-40B4-BE49-F238E27FC236}">
                <a16:creationId xmlns:a16="http://schemas.microsoft.com/office/drawing/2014/main" id="{3082CA7E-48DE-0722-C102-4BEE0EA2694B}"/>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980938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4EA25-C1F5-81A8-C947-A5789460072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944E90-0114-44A7-52E0-B51A1D0621EC}"/>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3" name="Picture 2">
            <a:extLst>
              <a:ext uri="{FF2B5EF4-FFF2-40B4-BE49-F238E27FC236}">
                <a16:creationId xmlns:a16="http://schemas.microsoft.com/office/drawing/2014/main" id="{1BB3BCFF-6031-26B1-07FF-4B65C8DA09CD}"/>
              </a:ext>
            </a:extLst>
          </p:cNvPr>
          <p:cNvPicPr>
            <a:picLocks noChangeAspect="1"/>
          </p:cNvPicPr>
          <p:nvPr/>
        </p:nvPicPr>
        <p:blipFill>
          <a:blip r:embed="rId2"/>
          <a:stretch>
            <a:fillRect/>
          </a:stretch>
        </p:blipFill>
        <p:spPr>
          <a:xfrm>
            <a:off x="10952255" y="0"/>
            <a:ext cx="1255695" cy="1120163"/>
          </a:xfrm>
          <a:prstGeom prst="rect">
            <a:avLst/>
          </a:prstGeom>
        </p:spPr>
      </p:pic>
      <p:sp>
        <p:nvSpPr>
          <p:cNvPr id="19" name="Title 2">
            <a:extLst>
              <a:ext uri="{FF2B5EF4-FFF2-40B4-BE49-F238E27FC236}">
                <a16:creationId xmlns:a16="http://schemas.microsoft.com/office/drawing/2014/main" id="{166D2482-311B-5ADD-2638-67B664966BED}"/>
              </a:ext>
            </a:extLst>
          </p:cNvPr>
          <p:cNvSpPr>
            <a:spLocks noGrp="1"/>
          </p:cNvSpPr>
          <p:nvPr>
            <p:ph type="title"/>
          </p:nvPr>
        </p:nvSpPr>
        <p:spPr>
          <a:xfrm>
            <a:off x="1485899" y="76200"/>
            <a:ext cx="9220202" cy="1868837"/>
          </a:xfrm>
        </p:spPr>
        <p:txBody>
          <a:bodyPr>
            <a:normAutofit/>
          </a:bodyPr>
          <a:lstStyle/>
          <a:p>
            <a:r>
              <a:rPr lang="en-US" sz="3600" b="1">
                <a:solidFill>
                  <a:schemeClr val="accent1">
                    <a:lumMod val="75000"/>
                  </a:schemeClr>
                </a:solidFill>
                <a:latin typeface="Adobe Devanagari"/>
              </a:rPr>
              <a:t>Component </a:t>
            </a:r>
            <a:r>
              <a:rPr lang="en-US" sz="3600">
                <a:solidFill>
                  <a:schemeClr val="accent1">
                    <a:lumMod val="75000"/>
                  </a:schemeClr>
                </a:solidFill>
                <a:latin typeface="Adobe Devanagari"/>
              </a:rPr>
              <a:t>04</a:t>
            </a:r>
            <a:r>
              <a:rPr lang="en-US" sz="3600" b="1">
                <a:solidFill>
                  <a:schemeClr val="accent1">
                    <a:lumMod val="75000"/>
                  </a:schemeClr>
                </a:solidFill>
                <a:latin typeface="Adobe Devanagari"/>
              </a:rPr>
              <a:t>: </a:t>
            </a:r>
            <a:r>
              <a:rPr lang="en-US" sz="3200">
                <a:solidFill>
                  <a:srgbClr val="0B5395"/>
                </a:solidFill>
                <a:latin typeface="Adobe Devanagari"/>
              </a:rPr>
              <a:t>: </a:t>
            </a:r>
            <a:r>
              <a:rPr lang="en-US" sz="3200">
                <a:solidFill>
                  <a:schemeClr val="accent1"/>
                </a:solidFill>
                <a:latin typeface="Adobe Devanagari"/>
              </a:rPr>
              <a:t>IoT Drying Condition Monitoring &amp; Automated Control</a:t>
            </a:r>
            <a:endParaRPr lang="en-US" sz="3600" b="1">
              <a:solidFill>
                <a:schemeClr val="accent1"/>
              </a:solidFill>
            </a:endParaRPr>
          </a:p>
        </p:txBody>
      </p:sp>
      <p:sp>
        <p:nvSpPr>
          <p:cNvPr id="21" name="Arrow: Chevron 20">
            <a:extLst>
              <a:ext uri="{FF2B5EF4-FFF2-40B4-BE49-F238E27FC236}">
                <a16:creationId xmlns:a16="http://schemas.microsoft.com/office/drawing/2014/main" id="{BABD9EB7-DB88-626C-1A47-F88A4AC37893}"/>
              </a:ext>
            </a:extLst>
          </p:cNvPr>
          <p:cNvSpPr/>
          <p:nvPr/>
        </p:nvSpPr>
        <p:spPr>
          <a:xfrm>
            <a:off x="152400"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Chevron 22">
            <a:extLst>
              <a:ext uri="{FF2B5EF4-FFF2-40B4-BE49-F238E27FC236}">
                <a16:creationId xmlns:a16="http://schemas.microsoft.com/office/drawing/2014/main" id="{B8E778C0-26A4-C866-74D8-5234E965AD3F}"/>
              </a:ext>
            </a:extLst>
          </p:cNvPr>
          <p:cNvSpPr/>
          <p:nvPr/>
        </p:nvSpPr>
        <p:spPr>
          <a:xfrm>
            <a:off x="727386" y="533400"/>
            <a:ext cx="685800" cy="762000"/>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a16="http://schemas.microsoft.com/office/drawing/2014/main" id="{706F3A19-10C9-946D-B1A2-FFC3B697B9E3}"/>
              </a:ext>
            </a:extLst>
          </p:cNvPr>
          <p:cNvSpPr txBox="1"/>
          <p:nvPr/>
        </p:nvSpPr>
        <p:spPr>
          <a:xfrm>
            <a:off x="29284" y="3276600"/>
            <a:ext cx="2667000" cy="1323439"/>
          </a:xfrm>
          <a:prstGeom prst="rect">
            <a:avLst/>
          </a:prstGeom>
          <a:noFill/>
        </p:spPr>
        <p:txBody>
          <a:bodyPr wrap="square">
            <a:spAutoFit/>
          </a:bodyPr>
          <a:lstStyle/>
          <a:p>
            <a:pPr algn="ctr"/>
            <a:r>
              <a:rPr lang="en-US" sz="4000" b="1">
                <a:solidFill>
                  <a:schemeClr val="accent1"/>
                </a:solidFill>
                <a:latin typeface="Adobe Devanagari"/>
              </a:rPr>
              <a:t>Problem </a:t>
            </a:r>
          </a:p>
          <a:p>
            <a:pPr algn="ctr"/>
            <a:r>
              <a:rPr lang="en-US" sz="4000" b="1">
                <a:solidFill>
                  <a:schemeClr val="accent1"/>
                </a:solidFill>
                <a:latin typeface="Adobe Devanagari"/>
              </a:rPr>
              <a:t>Definition</a:t>
            </a:r>
          </a:p>
        </p:txBody>
      </p:sp>
      <p:sp>
        <p:nvSpPr>
          <p:cNvPr id="27" name="TextBox 26">
            <a:extLst>
              <a:ext uri="{FF2B5EF4-FFF2-40B4-BE49-F238E27FC236}">
                <a16:creationId xmlns:a16="http://schemas.microsoft.com/office/drawing/2014/main" id="{30190D30-F394-EC77-A93B-A424502341BC}"/>
              </a:ext>
            </a:extLst>
          </p:cNvPr>
          <p:cNvSpPr txBox="1"/>
          <p:nvPr/>
        </p:nvSpPr>
        <p:spPr>
          <a:xfrm>
            <a:off x="2645135" y="1944090"/>
            <a:ext cx="8957733" cy="2862322"/>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000">
                <a:ea typeface="+mn-lt"/>
                <a:cs typeface="+mn-lt"/>
              </a:rPr>
              <a:t>Dry fish drying is still mainly manual</a:t>
            </a:r>
            <a:r>
              <a:rPr lang="en-US" sz="2000"/>
              <a:t>.</a:t>
            </a:r>
            <a:endParaRPr lang="en-US"/>
          </a:p>
          <a:p>
            <a:endParaRPr lang="en-US" sz="2000">
              <a:ea typeface="Cambria"/>
            </a:endParaRPr>
          </a:p>
          <a:p>
            <a:pPr marL="342900" indent="-342900">
              <a:buFont typeface="Arial" panose="020B0604020202020204" pitchFamily="34" charset="0"/>
              <a:buChar char="•"/>
            </a:pPr>
            <a:r>
              <a:rPr lang="en-US" sz="2000">
                <a:ea typeface="+mn-lt"/>
                <a:cs typeface="+mn-lt"/>
              </a:rPr>
              <a:t>Temperature and humidity are not continuously monitored</a:t>
            </a:r>
            <a:r>
              <a:rPr lang="en-US" sz="2000"/>
              <a:t>.</a:t>
            </a:r>
            <a:endParaRPr lang="en-US"/>
          </a:p>
          <a:p>
            <a:endParaRPr lang="en-US" sz="2000">
              <a:latin typeface="Cambria"/>
              <a:ea typeface="Cambria"/>
              <a:cs typeface="Arial"/>
            </a:endParaRPr>
          </a:p>
          <a:p>
            <a:pPr marL="342900" indent="-342900">
              <a:buFont typeface="Arial" panose="020B0604020202020204" pitchFamily="34" charset="0"/>
              <a:buChar char="•"/>
            </a:pPr>
            <a:r>
              <a:rPr lang="en-US" sz="2000">
                <a:ea typeface="+mn-lt"/>
                <a:cs typeface="+mn-lt"/>
              </a:rPr>
              <a:t>Sudden humidity changes can increase spoilage risk</a:t>
            </a:r>
            <a:r>
              <a:rPr lang="en-US" sz="2000"/>
              <a:t>.</a:t>
            </a:r>
            <a:endParaRPr lang="en-US"/>
          </a:p>
          <a:p>
            <a:endParaRPr lang="en-US" sz="2000">
              <a:latin typeface="Cambria"/>
              <a:ea typeface="Cambria"/>
              <a:cs typeface="Arial"/>
            </a:endParaRPr>
          </a:p>
          <a:p>
            <a:pPr marL="342900" indent="-342900">
              <a:buFont typeface="Arial" panose="020B0604020202020204" pitchFamily="34" charset="0"/>
              <a:buChar char="•"/>
            </a:pPr>
            <a:r>
              <a:rPr lang="en-US" sz="2000">
                <a:ea typeface="+mn-lt"/>
                <a:cs typeface="+mn-lt"/>
              </a:rPr>
              <a:t>Decisions are often based on experience and visual judgment</a:t>
            </a:r>
            <a:r>
              <a:rPr lang="en-US" sz="2000"/>
              <a:t>.</a:t>
            </a:r>
            <a:endParaRPr lang="en-US"/>
          </a:p>
          <a:p>
            <a:pPr marL="342900" indent="-342900">
              <a:buFont typeface="Arial" panose="020B0604020202020204" pitchFamily="34" charset="0"/>
              <a:buChar char="•"/>
            </a:pPr>
            <a:endParaRPr lang="en-US" sz="2000">
              <a:ea typeface="Cambria"/>
            </a:endParaRPr>
          </a:p>
          <a:p>
            <a:pPr marL="342900" indent="-342900">
              <a:buFont typeface="Arial" panose="020B0604020202020204" pitchFamily="34" charset="0"/>
              <a:buChar char="•"/>
            </a:pPr>
            <a:r>
              <a:rPr lang="en-US" sz="2000">
                <a:ea typeface="+mn-lt"/>
                <a:cs typeface="+mn-lt"/>
              </a:rPr>
              <a:t>No early warning mechanism for unstable drying conditions</a:t>
            </a:r>
            <a:endParaRPr lang="en-US">
              <a:ea typeface="+mn-lt"/>
              <a:cs typeface="+mn-lt"/>
            </a:endParaRPr>
          </a:p>
        </p:txBody>
      </p:sp>
      <p:pic>
        <p:nvPicPr>
          <p:cNvPr id="29" name="Picture 28">
            <a:extLst>
              <a:ext uri="{FF2B5EF4-FFF2-40B4-BE49-F238E27FC236}">
                <a16:creationId xmlns:a16="http://schemas.microsoft.com/office/drawing/2014/main" id="{37737653-2D64-E00A-8D9B-1400E7C7A68F}"/>
              </a:ext>
            </a:extLst>
          </p:cNvPr>
          <p:cNvPicPr>
            <a:picLocks noChangeAspect="1"/>
          </p:cNvPicPr>
          <p:nvPr/>
        </p:nvPicPr>
        <p:blipFill>
          <a:blip r:embed="rId2"/>
          <a:stretch>
            <a:fillRect/>
          </a:stretch>
        </p:blipFill>
        <p:spPr>
          <a:xfrm>
            <a:off x="10926780" y="0"/>
            <a:ext cx="1255695" cy="1120163"/>
          </a:xfrm>
          <a:prstGeom prst="rect">
            <a:avLst/>
          </a:prstGeom>
        </p:spPr>
      </p:pic>
    </p:spTree>
    <p:extLst>
      <p:ext uri="{BB962C8B-B14F-4D97-AF65-F5344CB8AC3E}">
        <p14:creationId xmlns:p14="http://schemas.microsoft.com/office/powerpoint/2010/main" val="1783441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3EBFC-9E49-ED40-E8BE-6BF49A43AD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4971323-1322-87E2-9EFA-B2738E25530C}"/>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6" name="Picture 5">
            <a:extLst>
              <a:ext uri="{FF2B5EF4-FFF2-40B4-BE49-F238E27FC236}">
                <a16:creationId xmlns:a16="http://schemas.microsoft.com/office/drawing/2014/main" id="{99AA7EB1-093A-FF89-7DB1-DA111423732F}"/>
              </a:ext>
            </a:extLst>
          </p:cNvPr>
          <p:cNvPicPr>
            <a:picLocks noChangeAspect="1"/>
          </p:cNvPicPr>
          <p:nvPr/>
        </p:nvPicPr>
        <p:blipFill>
          <a:blip r:embed="rId2"/>
          <a:stretch>
            <a:fillRect/>
          </a:stretch>
        </p:blipFill>
        <p:spPr>
          <a:xfrm>
            <a:off x="10952255" y="0"/>
            <a:ext cx="1255695" cy="1120163"/>
          </a:xfrm>
          <a:prstGeom prst="rect">
            <a:avLst/>
          </a:prstGeom>
        </p:spPr>
      </p:pic>
      <p:sp>
        <p:nvSpPr>
          <p:cNvPr id="11" name="Title 7">
            <a:extLst>
              <a:ext uri="{FF2B5EF4-FFF2-40B4-BE49-F238E27FC236}">
                <a16:creationId xmlns:a16="http://schemas.microsoft.com/office/drawing/2014/main" id="{6C0CFD36-D6C9-219D-CB22-46473DC31F5F}"/>
              </a:ext>
            </a:extLst>
          </p:cNvPr>
          <p:cNvSpPr>
            <a:spLocks noGrp="1"/>
          </p:cNvSpPr>
          <p:nvPr>
            <p:ph type="title"/>
          </p:nvPr>
        </p:nvSpPr>
        <p:spPr>
          <a:xfrm>
            <a:off x="2189140" y="342719"/>
            <a:ext cx="5116329" cy="792162"/>
          </a:xfrm>
        </p:spPr>
        <p:txBody>
          <a:bodyPr>
            <a:normAutofit/>
          </a:bodyPr>
          <a:lstStyle/>
          <a:p>
            <a:r>
              <a:rPr lang="en-US" b="1">
                <a:solidFill>
                  <a:schemeClr val="accent1"/>
                </a:solidFill>
              </a:rPr>
              <a:t>Objectives</a:t>
            </a:r>
          </a:p>
        </p:txBody>
      </p:sp>
      <p:sp>
        <p:nvSpPr>
          <p:cNvPr id="13" name="TextBox 12">
            <a:extLst>
              <a:ext uri="{FF2B5EF4-FFF2-40B4-BE49-F238E27FC236}">
                <a16:creationId xmlns:a16="http://schemas.microsoft.com/office/drawing/2014/main" id="{ADCFA19F-B5D1-866F-E528-15DD568FEA23}"/>
              </a:ext>
            </a:extLst>
          </p:cNvPr>
          <p:cNvSpPr txBox="1"/>
          <p:nvPr/>
        </p:nvSpPr>
        <p:spPr>
          <a:xfrm>
            <a:off x="321649" y="2910960"/>
            <a:ext cx="3112634" cy="2462213"/>
          </a:xfrm>
          <a:prstGeom prst="rect">
            <a:avLst/>
          </a:prstGeom>
          <a:noFill/>
        </p:spPr>
        <p:txBody>
          <a:bodyPr wrap="square" lIns="91440" tIns="45720" rIns="91440" bIns="45720" rtlCol="0" anchor="t">
            <a:spAutoFit/>
          </a:bodyPr>
          <a:lstStyle/>
          <a:p>
            <a:pPr marL="285750" indent="-285750" algn="just">
              <a:buFont typeface="Arial" panose="05000000000000000000" pitchFamily="2" charset="2"/>
              <a:buChar char="•"/>
            </a:pPr>
            <a:r>
              <a:rPr lang="en-US" sz="1700">
                <a:ea typeface="+mn-lt"/>
                <a:cs typeface="+mn-lt"/>
              </a:rPr>
              <a:t>To design and evaluate a smart drying condition monitoring module that continuously tracks drying microclimate conditions and gives early warnings when conditions become unsafe or unstabl</a:t>
            </a:r>
            <a:endParaRPr lang="en-US"/>
          </a:p>
          <a:p>
            <a:pPr marL="285750" indent="-285750" algn="just">
              <a:buFont typeface="Wingdings" panose="05000000000000000000" pitchFamily="2" charset="2"/>
              <a:buChar char="Ø"/>
            </a:pPr>
            <a:endParaRPr lang="en-US" kern="1200">
              <a:solidFill>
                <a:srgbClr val="000000"/>
              </a:solidFill>
              <a:effectLst/>
              <a:latin typeface="Adobe Devanagari"/>
            </a:endParaRPr>
          </a:p>
        </p:txBody>
      </p:sp>
      <p:pic>
        <p:nvPicPr>
          <p:cNvPr id="15" name="Picture 14" descr="A blue and green dart in a circle&#10;&#10;Description automatically generated">
            <a:extLst>
              <a:ext uri="{FF2B5EF4-FFF2-40B4-BE49-F238E27FC236}">
                <a16:creationId xmlns:a16="http://schemas.microsoft.com/office/drawing/2014/main" id="{6FB6FD8C-A0BE-F4F3-9CC5-D7A6EE3E8D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5994" y="459768"/>
            <a:ext cx="611671" cy="611671"/>
          </a:xfrm>
          <a:prstGeom prst="rect">
            <a:avLst/>
          </a:prstGeom>
        </p:spPr>
      </p:pic>
      <p:pic>
        <p:nvPicPr>
          <p:cNvPr id="17" name="Picture 16" descr="A computer screen with blue outline&#10;&#10;Description automatically generated">
            <a:extLst>
              <a:ext uri="{FF2B5EF4-FFF2-40B4-BE49-F238E27FC236}">
                <a16:creationId xmlns:a16="http://schemas.microsoft.com/office/drawing/2014/main" id="{82C76D02-BAFB-91BF-F22C-91085B5722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3986" y="2400810"/>
            <a:ext cx="2120407" cy="2120407"/>
          </a:xfrm>
          <a:prstGeom prst="rect">
            <a:avLst/>
          </a:prstGeom>
        </p:spPr>
      </p:pic>
      <p:sp>
        <p:nvSpPr>
          <p:cNvPr id="19" name="TextBox 18">
            <a:extLst>
              <a:ext uri="{FF2B5EF4-FFF2-40B4-BE49-F238E27FC236}">
                <a16:creationId xmlns:a16="http://schemas.microsoft.com/office/drawing/2014/main" id="{C8679251-89AB-B03A-BC04-CA0D07AC9B74}"/>
              </a:ext>
            </a:extLst>
          </p:cNvPr>
          <p:cNvSpPr txBox="1"/>
          <p:nvPr/>
        </p:nvSpPr>
        <p:spPr>
          <a:xfrm>
            <a:off x="615363" y="2324803"/>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rgbClr val="C00000"/>
                </a:solidFill>
                <a:effectLst/>
                <a:latin typeface="Aptos" panose="020B0004020202020204" pitchFamily="34" charset="0"/>
              </a:rPr>
              <a:t>Specific Objective</a:t>
            </a:r>
          </a:p>
        </p:txBody>
      </p:sp>
      <p:cxnSp>
        <p:nvCxnSpPr>
          <p:cNvPr id="21" name="Straight Connector 20">
            <a:extLst>
              <a:ext uri="{FF2B5EF4-FFF2-40B4-BE49-F238E27FC236}">
                <a16:creationId xmlns:a16="http://schemas.microsoft.com/office/drawing/2014/main" id="{EE826C78-6E08-EDAD-545E-5887C4F2573D}"/>
              </a:ext>
            </a:extLst>
          </p:cNvPr>
          <p:cNvCxnSpPr>
            <a:cxnSpLocks/>
          </p:cNvCxnSpPr>
          <p:nvPr/>
        </p:nvCxnSpPr>
        <p:spPr>
          <a:xfrm flipV="1">
            <a:off x="6007478" y="1842683"/>
            <a:ext cx="1709261" cy="1164194"/>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94F9E0E-9ACA-07DE-7705-DDB9315CD2BB}"/>
              </a:ext>
            </a:extLst>
          </p:cNvPr>
          <p:cNvCxnSpPr>
            <a:cxnSpLocks/>
          </p:cNvCxnSpPr>
          <p:nvPr/>
        </p:nvCxnSpPr>
        <p:spPr>
          <a:xfrm>
            <a:off x="3581400" y="3222594"/>
            <a:ext cx="141403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5" name="Google Shape;1097;p60">
            <a:extLst>
              <a:ext uri="{FF2B5EF4-FFF2-40B4-BE49-F238E27FC236}">
                <a16:creationId xmlns:a16="http://schemas.microsoft.com/office/drawing/2014/main" id="{694C272F-BE0E-37B7-5C6D-E4FB3DDCAE46}"/>
              </a:ext>
            </a:extLst>
          </p:cNvPr>
          <p:cNvSpPr/>
          <p:nvPr/>
        </p:nvSpPr>
        <p:spPr>
          <a:xfrm rot="19810524">
            <a:off x="7706113" y="1722557"/>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 name="Straight Connector 26">
            <a:extLst>
              <a:ext uri="{FF2B5EF4-FFF2-40B4-BE49-F238E27FC236}">
                <a16:creationId xmlns:a16="http://schemas.microsoft.com/office/drawing/2014/main" id="{4CC9550B-DC0A-01F4-B1CB-17FFDC0C1A8E}"/>
              </a:ext>
            </a:extLst>
          </p:cNvPr>
          <p:cNvCxnSpPr>
            <a:cxnSpLocks/>
          </p:cNvCxnSpPr>
          <p:nvPr/>
        </p:nvCxnSpPr>
        <p:spPr>
          <a:xfrm flipV="1">
            <a:off x="6034656" y="2677392"/>
            <a:ext cx="1703947" cy="33574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29" name="Google Shape;1097;p60">
            <a:extLst>
              <a:ext uri="{FF2B5EF4-FFF2-40B4-BE49-F238E27FC236}">
                <a16:creationId xmlns:a16="http://schemas.microsoft.com/office/drawing/2014/main" id="{39AE4080-AC6C-E64E-7AF1-62EF2A575B39}"/>
              </a:ext>
            </a:extLst>
          </p:cNvPr>
          <p:cNvSpPr/>
          <p:nvPr/>
        </p:nvSpPr>
        <p:spPr>
          <a:xfrm rot="19810524">
            <a:off x="7747350" y="2563724"/>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 name="Straight Connector 30">
            <a:extLst>
              <a:ext uri="{FF2B5EF4-FFF2-40B4-BE49-F238E27FC236}">
                <a16:creationId xmlns:a16="http://schemas.microsoft.com/office/drawing/2014/main" id="{93E45274-AF61-7216-B6D6-7F680DE1317C}"/>
              </a:ext>
            </a:extLst>
          </p:cNvPr>
          <p:cNvCxnSpPr>
            <a:cxnSpLocks/>
          </p:cNvCxnSpPr>
          <p:nvPr/>
        </p:nvCxnSpPr>
        <p:spPr>
          <a:xfrm>
            <a:off x="5997041" y="3217602"/>
            <a:ext cx="1703865" cy="23482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3" name="Google Shape;1097;p60">
            <a:extLst>
              <a:ext uri="{FF2B5EF4-FFF2-40B4-BE49-F238E27FC236}">
                <a16:creationId xmlns:a16="http://schemas.microsoft.com/office/drawing/2014/main" id="{C04E7C6D-8427-8193-3FC6-2138A7FD9501}"/>
              </a:ext>
            </a:extLst>
          </p:cNvPr>
          <p:cNvSpPr/>
          <p:nvPr/>
        </p:nvSpPr>
        <p:spPr>
          <a:xfrm rot="19810524">
            <a:off x="7730397" y="3380287"/>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TextBox 34">
            <a:extLst>
              <a:ext uri="{FF2B5EF4-FFF2-40B4-BE49-F238E27FC236}">
                <a16:creationId xmlns:a16="http://schemas.microsoft.com/office/drawing/2014/main" id="{CD763285-B644-52E4-0EAE-BCECE2926726}"/>
              </a:ext>
            </a:extLst>
          </p:cNvPr>
          <p:cNvSpPr txBox="1"/>
          <p:nvPr/>
        </p:nvSpPr>
        <p:spPr>
          <a:xfrm>
            <a:off x="7936145" y="906994"/>
            <a:ext cx="3349320" cy="461665"/>
          </a:xfrm>
          <a:prstGeom prst="rect">
            <a:avLst/>
          </a:prstGeom>
          <a:noFill/>
        </p:spPr>
        <p:txBody>
          <a:bodyPr wrap="square" rtlCol="0">
            <a:spAutoFit/>
          </a:bodyPr>
          <a:lstStyle/>
          <a:p>
            <a:pPr algn="l" rtl="0" eaLnBrk="1" latinLnBrk="0" hangingPunct="1">
              <a:spcBef>
                <a:spcPts val="0"/>
              </a:spcBef>
              <a:spcAft>
                <a:spcPts val="0"/>
              </a:spcAft>
            </a:pPr>
            <a:r>
              <a:rPr lang="en-US" sz="2400" b="1">
                <a:solidFill>
                  <a:schemeClr val="accent1">
                    <a:lumMod val="75000"/>
                  </a:schemeClr>
                </a:solidFill>
                <a:effectLst/>
                <a:latin typeface="Aptos" panose="020B0004020202020204" pitchFamily="34" charset="0"/>
              </a:rPr>
              <a:t>Sub Objectives</a:t>
            </a:r>
          </a:p>
        </p:txBody>
      </p:sp>
      <p:cxnSp>
        <p:nvCxnSpPr>
          <p:cNvPr id="37" name="Straight Connector 36">
            <a:extLst>
              <a:ext uri="{FF2B5EF4-FFF2-40B4-BE49-F238E27FC236}">
                <a16:creationId xmlns:a16="http://schemas.microsoft.com/office/drawing/2014/main" id="{99E75B3A-BAC6-BA3A-27D9-518A72D4597B}"/>
              </a:ext>
            </a:extLst>
          </p:cNvPr>
          <p:cNvCxnSpPr>
            <a:cxnSpLocks/>
          </p:cNvCxnSpPr>
          <p:nvPr/>
        </p:nvCxnSpPr>
        <p:spPr>
          <a:xfrm>
            <a:off x="5997041" y="3355936"/>
            <a:ext cx="1758867" cy="853115"/>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Google Shape;1097;p60">
            <a:extLst>
              <a:ext uri="{FF2B5EF4-FFF2-40B4-BE49-F238E27FC236}">
                <a16:creationId xmlns:a16="http://schemas.microsoft.com/office/drawing/2014/main" id="{9CC6CDBE-B238-6A9E-F487-56359BAF6CF9}"/>
              </a:ext>
            </a:extLst>
          </p:cNvPr>
          <p:cNvSpPr/>
          <p:nvPr/>
        </p:nvSpPr>
        <p:spPr>
          <a:xfrm rot="19810524">
            <a:off x="7753110" y="4149826"/>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Straight Connector 40">
            <a:extLst>
              <a:ext uri="{FF2B5EF4-FFF2-40B4-BE49-F238E27FC236}">
                <a16:creationId xmlns:a16="http://schemas.microsoft.com/office/drawing/2014/main" id="{4D0C5306-9A40-8CE0-FE21-39C36A45282D}"/>
              </a:ext>
            </a:extLst>
          </p:cNvPr>
          <p:cNvCxnSpPr>
            <a:cxnSpLocks/>
          </p:cNvCxnSpPr>
          <p:nvPr/>
        </p:nvCxnSpPr>
        <p:spPr>
          <a:xfrm>
            <a:off x="5928436" y="3429000"/>
            <a:ext cx="1827473" cy="1649146"/>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43" name="Google Shape;1097;p60">
            <a:extLst>
              <a:ext uri="{FF2B5EF4-FFF2-40B4-BE49-F238E27FC236}">
                <a16:creationId xmlns:a16="http://schemas.microsoft.com/office/drawing/2014/main" id="{B61BE642-6A56-B62C-31E9-A45303F8FD30}"/>
              </a:ext>
            </a:extLst>
          </p:cNvPr>
          <p:cNvSpPr/>
          <p:nvPr/>
        </p:nvSpPr>
        <p:spPr>
          <a:xfrm rot="19810524">
            <a:off x="7753111" y="5018921"/>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Diamond 44">
            <a:extLst>
              <a:ext uri="{FF2B5EF4-FFF2-40B4-BE49-F238E27FC236}">
                <a16:creationId xmlns:a16="http://schemas.microsoft.com/office/drawing/2014/main" id="{6060EEC5-1FE5-31A1-A94F-57D88E0C7E4A}"/>
              </a:ext>
            </a:extLst>
          </p:cNvPr>
          <p:cNvSpPr/>
          <p:nvPr/>
        </p:nvSpPr>
        <p:spPr>
          <a:xfrm>
            <a:off x="968386" y="161262"/>
            <a:ext cx="1165214" cy="1226986"/>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Diamond 46">
            <a:extLst>
              <a:ext uri="{FF2B5EF4-FFF2-40B4-BE49-F238E27FC236}">
                <a16:creationId xmlns:a16="http://schemas.microsoft.com/office/drawing/2014/main" id="{6BD0F4A2-AFCA-EF21-F867-19DD057747DB}"/>
              </a:ext>
            </a:extLst>
          </p:cNvPr>
          <p:cNvSpPr/>
          <p:nvPr/>
        </p:nvSpPr>
        <p:spPr>
          <a:xfrm>
            <a:off x="321649" y="747456"/>
            <a:ext cx="619197" cy="640792"/>
          </a:xfrm>
          <a:prstGeom prst="diamond">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iamond 48">
            <a:extLst>
              <a:ext uri="{FF2B5EF4-FFF2-40B4-BE49-F238E27FC236}">
                <a16:creationId xmlns:a16="http://schemas.microsoft.com/office/drawing/2014/main" id="{BA18EBD8-218C-E665-5189-157FFF1D3C13}"/>
              </a:ext>
            </a:extLst>
          </p:cNvPr>
          <p:cNvSpPr/>
          <p:nvPr/>
        </p:nvSpPr>
        <p:spPr>
          <a:xfrm>
            <a:off x="1028605" y="1229029"/>
            <a:ext cx="269943" cy="285449"/>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iamond 50">
            <a:extLst>
              <a:ext uri="{FF2B5EF4-FFF2-40B4-BE49-F238E27FC236}">
                <a16:creationId xmlns:a16="http://schemas.microsoft.com/office/drawing/2014/main" id="{69894594-4416-19E9-D5BE-26F14F52A496}"/>
              </a:ext>
            </a:extLst>
          </p:cNvPr>
          <p:cNvSpPr/>
          <p:nvPr/>
        </p:nvSpPr>
        <p:spPr>
          <a:xfrm>
            <a:off x="697971" y="349859"/>
            <a:ext cx="172820" cy="162561"/>
          </a:xfrm>
          <a:prstGeom prst="diamond">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D2EB3814-7917-3891-728E-50BB8395B5BE}"/>
              </a:ext>
            </a:extLst>
          </p:cNvPr>
          <p:cNvCxnSpPr>
            <a:cxnSpLocks/>
          </p:cNvCxnSpPr>
          <p:nvPr/>
        </p:nvCxnSpPr>
        <p:spPr>
          <a:xfrm>
            <a:off x="5791200" y="3512174"/>
            <a:ext cx="2056599" cy="248454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55" name="Google Shape;1097;p60">
            <a:extLst>
              <a:ext uri="{FF2B5EF4-FFF2-40B4-BE49-F238E27FC236}">
                <a16:creationId xmlns:a16="http://schemas.microsoft.com/office/drawing/2014/main" id="{ADC77BFB-0FEF-E277-8AA7-305AC1787C5C}"/>
              </a:ext>
            </a:extLst>
          </p:cNvPr>
          <p:cNvSpPr/>
          <p:nvPr/>
        </p:nvSpPr>
        <p:spPr>
          <a:xfrm rot="19810524">
            <a:off x="7795944" y="5860030"/>
            <a:ext cx="160451" cy="160451"/>
          </a:xfrm>
          <a:prstGeom prst="ellipse">
            <a:avLst/>
          </a:prstGeom>
          <a:solidFill>
            <a:srgbClr val="FFFFFF"/>
          </a:solidFill>
          <a:ln w="38100" cap="flat"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TextBox 56">
            <a:extLst>
              <a:ext uri="{FF2B5EF4-FFF2-40B4-BE49-F238E27FC236}">
                <a16:creationId xmlns:a16="http://schemas.microsoft.com/office/drawing/2014/main" id="{1C666EC6-352D-D76B-E4B5-911B81D4B627}"/>
              </a:ext>
            </a:extLst>
          </p:cNvPr>
          <p:cNvSpPr txBox="1"/>
          <p:nvPr/>
        </p:nvSpPr>
        <p:spPr>
          <a:xfrm>
            <a:off x="7836095" y="1598364"/>
            <a:ext cx="4279705" cy="923330"/>
          </a:xfrm>
          <a:prstGeom prst="rect">
            <a:avLst/>
          </a:prstGeom>
          <a:noFill/>
        </p:spPr>
        <p:txBody>
          <a:bodyPr wrap="square" lIns="91440" tIns="45720" rIns="91440" bIns="45720" anchor="t">
            <a:spAutoFit/>
          </a:bodyPr>
          <a:lstStyle/>
          <a:p>
            <a:r>
              <a:rPr lang="en-US">
                <a:ea typeface="+mn-lt"/>
                <a:cs typeface="+mn-lt"/>
              </a:rPr>
              <a:t>Collect temperature and humidity data continuously</a:t>
            </a:r>
            <a:endParaRPr lang="en-US"/>
          </a:p>
          <a:p>
            <a:endParaRPr lang="en-US">
              <a:latin typeface="Adobe Devanagari"/>
            </a:endParaRPr>
          </a:p>
        </p:txBody>
      </p:sp>
      <p:sp>
        <p:nvSpPr>
          <p:cNvPr id="59" name="TextBox 58">
            <a:extLst>
              <a:ext uri="{FF2B5EF4-FFF2-40B4-BE49-F238E27FC236}">
                <a16:creationId xmlns:a16="http://schemas.microsoft.com/office/drawing/2014/main" id="{D9703452-3B06-F1B5-C447-CC01F22E105B}"/>
              </a:ext>
            </a:extLst>
          </p:cNvPr>
          <p:cNvSpPr txBox="1"/>
          <p:nvPr/>
        </p:nvSpPr>
        <p:spPr>
          <a:xfrm>
            <a:off x="7847799" y="2427212"/>
            <a:ext cx="4279704" cy="923330"/>
          </a:xfrm>
          <a:prstGeom prst="rect">
            <a:avLst/>
          </a:prstGeom>
          <a:noFill/>
        </p:spPr>
        <p:txBody>
          <a:bodyPr wrap="square" lIns="91440" tIns="45720" rIns="91440" bIns="45720" anchor="t">
            <a:spAutoFit/>
          </a:bodyPr>
          <a:lstStyle/>
          <a:p>
            <a:r>
              <a:rPr lang="en-US">
                <a:ea typeface="+mn-lt"/>
                <a:cs typeface="+mn-lt"/>
              </a:rPr>
              <a:t>Monitor fish weight reduction during drying</a:t>
            </a:r>
            <a:endParaRPr lang="en-US"/>
          </a:p>
          <a:p>
            <a:endParaRPr lang="en-US">
              <a:latin typeface="Adobe Devanagari"/>
            </a:endParaRPr>
          </a:p>
        </p:txBody>
      </p:sp>
      <p:sp>
        <p:nvSpPr>
          <p:cNvPr id="61" name="TextBox 60">
            <a:extLst>
              <a:ext uri="{FF2B5EF4-FFF2-40B4-BE49-F238E27FC236}">
                <a16:creationId xmlns:a16="http://schemas.microsoft.com/office/drawing/2014/main" id="{DCD5755C-1B35-B5C6-8BDD-ABD20079E03E}"/>
              </a:ext>
            </a:extLst>
          </p:cNvPr>
          <p:cNvSpPr txBox="1"/>
          <p:nvPr/>
        </p:nvSpPr>
        <p:spPr>
          <a:xfrm>
            <a:off x="7847799" y="3301930"/>
            <a:ext cx="4439860" cy="646331"/>
          </a:xfrm>
          <a:prstGeom prst="rect">
            <a:avLst/>
          </a:prstGeom>
          <a:noFill/>
        </p:spPr>
        <p:txBody>
          <a:bodyPr wrap="square" lIns="91440" tIns="45720" rIns="91440" bIns="45720" anchor="t">
            <a:spAutoFit/>
          </a:bodyPr>
          <a:lstStyle/>
          <a:p>
            <a:r>
              <a:rPr lang="en-US">
                <a:ea typeface="+mn-lt"/>
                <a:cs typeface="+mn-lt"/>
              </a:rPr>
              <a:t>Define safe and unsafe drying thresholds</a:t>
            </a:r>
            <a:endParaRPr lang="en-US"/>
          </a:p>
          <a:p>
            <a:endParaRPr lang="en-US">
              <a:latin typeface="Adobe Devanagari"/>
            </a:endParaRPr>
          </a:p>
        </p:txBody>
      </p:sp>
      <p:sp>
        <p:nvSpPr>
          <p:cNvPr id="63" name="TextBox 62">
            <a:extLst>
              <a:ext uri="{FF2B5EF4-FFF2-40B4-BE49-F238E27FC236}">
                <a16:creationId xmlns:a16="http://schemas.microsoft.com/office/drawing/2014/main" id="{7A3FA156-DD5E-5811-A8A3-855A62DAAB5A}"/>
              </a:ext>
            </a:extLst>
          </p:cNvPr>
          <p:cNvSpPr txBox="1"/>
          <p:nvPr/>
        </p:nvSpPr>
        <p:spPr>
          <a:xfrm>
            <a:off x="7885415" y="4113813"/>
            <a:ext cx="4279704" cy="646331"/>
          </a:xfrm>
          <a:prstGeom prst="rect">
            <a:avLst/>
          </a:prstGeom>
          <a:noFill/>
        </p:spPr>
        <p:txBody>
          <a:bodyPr wrap="square" lIns="91440" tIns="45720" rIns="91440" bIns="45720" anchor="t">
            <a:spAutoFit/>
          </a:bodyPr>
          <a:lstStyle/>
          <a:p>
            <a:r>
              <a:rPr lang="en-US">
                <a:ea typeface="+mn-lt"/>
                <a:cs typeface="+mn-lt"/>
              </a:rPr>
              <a:t>Automatically control heater and humidity control devices</a:t>
            </a:r>
            <a:endParaRPr lang="en-US"/>
          </a:p>
        </p:txBody>
      </p:sp>
      <p:sp>
        <p:nvSpPr>
          <p:cNvPr id="65" name="TextBox 64">
            <a:extLst>
              <a:ext uri="{FF2B5EF4-FFF2-40B4-BE49-F238E27FC236}">
                <a16:creationId xmlns:a16="http://schemas.microsoft.com/office/drawing/2014/main" id="{629E1B62-3F9F-D86B-D1E9-1F23EFB6A3D6}"/>
              </a:ext>
            </a:extLst>
          </p:cNvPr>
          <p:cNvSpPr txBox="1"/>
          <p:nvPr/>
        </p:nvSpPr>
        <p:spPr>
          <a:xfrm>
            <a:off x="7988058" y="4908778"/>
            <a:ext cx="4279704" cy="646331"/>
          </a:xfrm>
          <a:prstGeom prst="rect">
            <a:avLst/>
          </a:prstGeom>
          <a:noFill/>
        </p:spPr>
        <p:txBody>
          <a:bodyPr wrap="square" lIns="91440" tIns="45720" rIns="91440" bIns="45720" anchor="t">
            <a:spAutoFit/>
          </a:bodyPr>
          <a:lstStyle/>
          <a:p>
            <a:r>
              <a:rPr lang="en-US">
                <a:ea typeface="+mn-lt"/>
                <a:cs typeface="+mn-lt"/>
              </a:rPr>
              <a:t>Display live status and alerts on the dashboard</a:t>
            </a:r>
            <a:endParaRPr lang="en-US"/>
          </a:p>
        </p:txBody>
      </p:sp>
      <p:sp>
        <p:nvSpPr>
          <p:cNvPr id="67" name="TextBox 66">
            <a:extLst>
              <a:ext uri="{FF2B5EF4-FFF2-40B4-BE49-F238E27FC236}">
                <a16:creationId xmlns:a16="http://schemas.microsoft.com/office/drawing/2014/main" id="{EFED5F33-9F2C-7C0A-E173-8AE4A3030BB4}"/>
              </a:ext>
            </a:extLst>
          </p:cNvPr>
          <p:cNvSpPr txBox="1"/>
          <p:nvPr/>
        </p:nvSpPr>
        <p:spPr>
          <a:xfrm>
            <a:off x="7929940" y="5753983"/>
            <a:ext cx="4279704" cy="923330"/>
          </a:xfrm>
          <a:prstGeom prst="rect">
            <a:avLst/>
          </a:prstGeom>
          <a:noFill/>
        </p:spPr>
        <p:txBody>
          <a:bodyPr wrap="square" lIns="91440" tIns="45720" rIns="91440" bIns="45720" anchor="t">
            <a:spAutoFit/>
          </a:bodyPr>
          <a:lstStyle/>
          <a:p>
            <a:r>
              <a:rPr lang="en-US">
                <a:ea typeface="+mn-lt"/>
                <a:cs typeface="+mn-lt"/>
              </a:rPr>
              <a:t>Support drying completion checking using weight</a:t>
            </a:r>
            <a:endParaRPr lang="en-US"/>
          </a:p>
          <a:p>
            <a:endParaRPr lang="en-US">
              <a:latin typeface="Adobe Devanagari"/>
            </a:endParaRPr>
          </a:p>
        </p:txBody>
      </p:sp>
      <p:pic>
        <p:nvPicPr>
          <p:cNvPr id="71" name="Picture 70">
            <a:extLst>
              <a:ext uri="{FF2B5EF4-FFF2-40B4-BE49-F238E27FC236}">
                <a16:creationId xmlns:a16="http://schemas.microsoft.com/office/drawing/2014/main" id="{F3DB4E35-DB8B-CB26-8997-BAFBD88F5E87}"/>
              </a:ext>
            </a:extLst>
          </p:cNvPr>
          <p:cNvPicPr>
            <a:picLocks noChangeAspect="1"/>
          </p:cNvPicPr>
          <p:nvPr/>
        </p:nvPicPr>
        <p:blipFill>
          <a:blip r:embed="rId2"/>
          <a:stretch>
            <a:fillRect/>
          </a:stretch>
        </p:blipFill>
        <p:spPr>
          <a:xfrm>
            <a:off x="4973796" y="2750377"/>
            <a:ext cx="1050436" cy="937058"/>
          </a:xfrm>
          <a:prstGeom prst="rect">
            <a:avLst/>
          </a:prstGeom>
        </p:spPr>
      </p:pic>
    </p:spTree>
    <p:extLst>
      <p:ext uri="{BB962C8B-B14F-4D97-AF65-F5344CB8AC3E}">
        <p14:creationId xmlns:p14="http://schemas.microsoft.com/office/powerpoint/2010/main" val="4216253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69562-C6F5-EF9E-1BAA-7D46CA25F18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6E5C5F8-E701-345A-D04C-9728658913D7}"/>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2" name="Picture 1">
            <a:extLst>
              <a:ext uri="{FF2B5EF4-FFF2-40B4-BE49-F238E27FC236}">
                <a16:creationId xmlns:a16="http://schemas.microsoft.com/office/drawing/2014/main" id="{F0A5B94B-AC3B-E6BE-EBB9-4AEF39B55784}"/>
              </a:ext>
            </a:extLst>
          </p:cNvPr>
          <p:cNvPicPr>
            <a:picLocks noChangeAspect="1"/>
          </p:cNvPicPr>
          <p:nvPr/>
        </p:nvPicPr>
        <p:blipFill>
          <a:blip r:embed="rId2"/>
          <a:stretch>
            <a:fillRect/>
          </a:stretch>
        </p:blipFill>
        <p:spPr>
          <a:xfrm>
            <a:off x="10952255" y="0"/>
            <a:ext cx="1255695" cy="1120163"/>
          </a:xfrm>
          <a:prstGeom prst="rect">
            <a:avLst/>
          </a:prstGeom>
        </p:spPr>
      </p:pic>
      <p:sp>
        <p:nvSpPr>
          <p:cNvPr id="6" name="Title 7">
            <a:extLst>
              <a:ext uri="{FF2B5EF4-FFF2-40B4-BE49-F238E27FC236}">
                <a16:creationId xmlns:a16="http://schemas.microsoft.com/office/drawing/2014/main" id="{65BFE925-E033-2383-3037-2B015AA74C49}"/>
              </a:ext>
            </a:extLst>
          </p:cNvPr>
          <p:cNvSpPr>
            <a:spLocks noGrp="1"/>
          </p:cNvSpPr>
          <p:nvPr>
            <p:ph type="title"/>
          </p:nvPr>
        </p:nvSpPr>
        <p:spPr>
          <a:xfrm>
            <a:off x="1371600" y="477271"/>
            <a:ext cx="6934200" cy="792162"/>
          </a:xfrm>
        </p:spPr>
        <p:txBody>
          <a:bodyPr>
            <a:normAutofit/>
          </a:bodyPr>
          <a:lstStyle/>
          <a:p>
            <a:r>
              <a:rPr lang="en-US" b="1">
                <a:solidFill>
                  <a:schemeClr val="accent1"/>
                </a:solidFill>
              </a:rPr>
              <a:t>Methodology</a:t>
            </a:r>
          </a:p>
        </p:txBody>
      </p:sp>
      <p:sp>
        <p:nvSpPr>
          <p:cNvPr id="7" name="Isosceles Triangle 6">
            <a:extLst>
              <a:ext uri="{FF2B5EF4-FFF2-40B4-BE49-F238E27FC236}">
                <a16:creationId xmlns:a16="http://schemas.microsoft.com/office/drawing/2014/main" id="{0639A941-4D15-76FF-8A6C-1257658A6A69}"/>
              </a:ext>
            </a:extLst>
          </p:cNvPr>
          <p:cNvSpPr/>
          <p:nvPr/>
        </p:nvSpPr>
        <p:spPr>
          <a:xfrm rot="5400000">
            <a:off x="-76200" y="3399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5D2AC1F-16FC-3393-5F58-19B54C280663}"/>
              </a:ext>
            </a:extLst>
          </p:cNvPr>
          <p:cNvPicPr>
            <a:picLocks noChangeAspect="1"/>
          </p:cNvPicPr>
          <p:nvPr/>
        </p:nvPicPr>
        <p:blipFill>
          <a:blip r:embed="rId2"/>
          <a:stretch>
            <a:fillRect/>
          </a:stretch>
        </p:blipFill>
        <p:spPr>
          <a:xfrm>
            <a:off x="10936305" y="0"/>
            <a:ext cx="1255695" cy="1120163"/>
          </a:xfrm>
          <a:prstGeom prst="rect">
            <a:avLst/>
          </a:prstGeom>
        </p:spPr>
      </p:pic>
      <p:pic>
        <p:nvPicPr>
          <p:cNvPr id="4" name="Picture 3" descr="A diagram of data calculation">
            <a:extLst>
              <a:ext uri="{FF2B5EF4-FFF2-40B4-BE49-F238E27FC236}">
                <a16:creationId xmlns:a16="http://schemas.microsoft.com/office/drawing/2014/main" id="{BE84BC2C-31CE-88FA-2E7C-7859FE7873E4}"/>
              </a:ext>
            </a:extLst>
          </p:cNvPr>
          <p:cNvPicPr>
            <a:picLocks noChangeAspect="1"/>
          </p:cNvPicPr>
          <p:nvPr/>
        </p:nvPicPr>
        <p:blipFill>
          <a:blip r:embed="rId3"/>
          <a:stretch>
            <a:fillRect/>
          </a:stretch>
        </p:blipFill>
        <p:spPr>
          <a:xfrm>
            <a:off x="497882" y="1272152"/>
            <a:ext cx="10660251" cy="4907797"/>
          </a:xfrm>
          <a:prstGeom prst="rect">
            <a:avLst/>
          </a:prstGeom>
        </p:spPr>
      </p:pic>
    </p:spTree>
    <p:extLst>
      <p:ext uri="{BB962C8B-B14F-4D97-AF65-F5344CB8AC3E}">
        <p14:creationId xmlns:p14="http://schemas.microsoft.com/office/powerpoint/2010/main" val="2526183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6FE49-297C-0F78-29B2-83B12F3DE86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6EA6B40-DB28-3575-605D-C6B69814D5F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2" name="Picture 1">
            <a:extLst>
              <a:ext uri="{FF2B5EF4-FFF2-40B4-BE49-F238E27FC236}">
                <a16:creationId xmlns:a16="http://schemas.microsoft.com/office/drawing/2014/main" id="{A6670C24-CA4F-8C23-A9F3-95A2D2AA520C}"/>
              </a:ext>
            </a:extLst>
          </p:cNvPr>
          <p:cNvPicPr>
            <a:picLocks noChangeAspect="1"/>
          </p:cNvPicPr>
          <p:nvPr/>
        </p:nvPicPr>
        <p:blipFill>
          <a:blip r:embed="rId2"/>
          <a:stretch>
            <a:fillRect/>
          </a:stretch>
        </p:blipFill>
        <p:spPr>
          <a:xfrm>
            <a:off x="10952255" y="0"/>
            <a:ext cx="1255695" cy="1120163"/>
          </a:xfrm>
          <a:prstGeom prst="rect">
            <a:avLst/>
          </a:prstGeom>
        </p:spPr>
      </p:pic>
      <p:sp>
        <p:nvSpPr>
          <p:cNvPr id="6" name="Title 1">
            <a:extLst>
              <a:ext uri="{FF2B5EF4-FFF2-40B4-BE49-F238E27FC236}">
                <a16:creationId xmlns:a16="http://schemas.microsoft.com/office/drawing/2014/main" id="{8116ED40-4003-AD93-C226-8734BF403201}"/>
              </a:ext>
            </a:extLst>
          </p:cNvPr>
          <p:cNvSpPr txBox="1">
            <a:spLocks/>
          </p:cNvSpPr>
          <p:nvPr/>
        </p:nvSpPr>
        <p:spPr>
          <a:xfrm>
            <a:off x="1239715" y="495299"/>
            <a:ext cx="7696200" cy="990601"/>
          </a:xfrm>
          <a:prstGeom prst="rect">
            <a:avLst/>
          </a:prstGeom>
        </p:spPr>
        <p:txBody>
          <a:bodyPr vert="horz" lIns="91440" tIns="45720" rIns="91440" bIns="45720" rtlCol="0" anchor="t">
            <a:normAutofit fontScale="92500"/>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a:solidFill>
                  <a:schemeClr val="accent1"/>
                </a:solidFill>
              </a:rPr>
              <a:t> individual Component Diagram</a:t>
            </a:r>
          </a:p>
        </p:txBody>
      </p:sp>
      <p:sp>
        <p:nvSpPr>
          <p:cNvPr id="7" name="Isosceles Triangle 6">
            <a:extLst>
              <a:ext uri="{FF2B5EF4-FFF2-40B4-BE49-F238E27FC236}">
                <a16:creationId xmlns:a16="http://schemas.microsoft.com/office/drawing/2014/main" id="{36853897-6E42-03B5-1E97-9FA2B7174550}"/>
              </a:ext>
            </a:extLst>
          </p:cNvPr>
          <p:cNvSpPr/>
          <p:nvPr/>
        </p:nvSpPr>
        <p:spPr>
          <a:xfrm rot="5400000">
            <a:off x="-76200" y="3399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253E4EA-A843-AED5-A2CA-714E588F3778}"/>
              </a:ext>
            </a:extLst>
          </p:cNvPr>
          <p:cNvPicPr>
            <a:picLocks noChangeAspect="1"/>
          </p:cNvPicPr>
          <p:nvPr/>
        </p:nvPicPr>
        <p:blipFill>
          <a:blip r:embed="rId2"/>
          <a:stretch>
            <a:fillRect/>
          </a:stretch>
        </p:blipFill>
        <p:spPr>
          <a:xfrm>
            <a:off x="10936305" y="-27963"/>
            <a:ext cx="1255695" cy="1120163"/>
          </a:xfrm>
          <a:prstGeom prst="rect">
            <a:avLst/>
          </a:prstGeom>
        </p:spPr>
      </p:pic>
      <p:pic>
        <p:nvPicPr>
          <p:cNvPr id="9" name="Picture 8">
            <a:extLst>
              <a:ext uri="{FF2B5EF4-FFF2-40B4-BE49-F238E27FC236}">
                <a16:creationId xmlns:a16="http://schemas.microsoft.com/office/drawing/2014/main" id="{3FDB70D2-1AE2-2C3C-9DB8-97E14D182F20}"/>
              </a:ext>
            </a:extLst>
          </p:cNvPr>
          <p:cNvPicPr>
            <a:picLocks noChangeAspect="1"/>
          </p:cNvPicPr>
          <p:nvPr/>
        </p:nvPicPr>
        <p:blipFill>
          <a:blip r:embed="rId3"/>
          <a:stretch>
            <a:fillRect/>
          </a:stretch>
        </p:blipFill>
        <p:spPr>
          <a:xfrm>
            <a:off x="247650" y="1634072"/>
            <a:ext cx="11696700" cy="4772025"/>
          </a:xfrm>
          <a:prstGeom prst="rect">
            <a:avLst/>
          </a:prstGeom>
        </p:spPr>
      </p:pic>
    </p:spTree>
    <p:extLst>
      <p:ext uri="{BB962C8B-B14F-4D97-AF65-F5344CB8AC3E}">
        <p14:creationId xmlns:p14="http://schemas.microsoft.com/office/powerpoint/2010/main" val="1605581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C28F3-01A8-902F-47E8-A358F2BE4FDC}"/>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13038086-99F3-04F9-B832-282CC48EF63F}"/>
              </a:ext>
            </a:extLst>
          </p:cNvPr>
          <p:cNvSpPr txBox="1">
            <a:spLocks/>
          </p:cNvSpPr>
          <p:nvPr/>
        </p:nvSpPr>
        <p:spPr>
          <a:xfrm>
            <a:off x="1219200" y="324871"/>
            <a:ext cx="6934200" cy="7921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Adobe Devanagari" pitchFamily="18" charset="0"/>
                <a:ea typeface="+mj-ea"/>
                <a:cs typeface="Adobe Devanagari" pitchFamily="18" charset="0"/>
              </a:defRPr>
            </a:lvl1pPr>
          </a:lstStyle>
          <a:p>
            <a:r>
              <a:rPr lang="en-US" cap="none">
                <a:solidFill>
                  <a:schemeClr val="accent1"/>
                </a:solidFill>
                <a:latin typeface="Aptos"/>
              </a:rPr>
              <a:t>Evidence of completion</a:t>
            </a:r>
          </a:p>
        </p:txBody>
      </p:sp>
      <p:sp>
        <p:nvSpPr>
          <p:cNvPr id="7" name="Isosceles Triangle 6">
            <a:extLst>
              <a:ext uri="{FF2B5EF4-FFF2-40B4-BE49-F238E27FC236}">
                <a16:creationId xmlns:a16="http://schemas.microsoft.com/office/drawing/2014/main" id="{16B2177B-3E5D-1688-B1A3-DCC456B25D7C}"/>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211D74E-D432-16A6-B6E7-407EB2EE5244}"/>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AEEBD15C-D8EC-4679-10F6-BEB101CB453A}"/>
              </a:ext>
            </a:extLst>
          </p:cNvPr>
          <p:cNvSpPr txBox="1"/>
          <p:nvPr/>
        </p:nvSpPr>
        <p:spPr>
          <a:xfrm>
            <a:off x="1367327" y="1598776"/>
            <a:ext cx="6096000"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000">
                <a:ea typeface="+mn-lt"/>
                <a:cs typeface="+mn-lt"/>
              </a:rPr>
              <a:t>Developed </a:t>
            </a:r>
            <a:r>
              <a:rPr lang="en-US" sz="2000" b="1">
                <a:ea typeface="+mn-lt"/>
                <a:cs typeface="+mn-lt"/>
              </a:rPr>
              <a:t>ESP32-based IoT monitoring prototype</a:t>
            </a:r>
            <a:endParaRPr lang="en-US"/>
          </a:p>
          <a:p>
            <a:pPr marL="285750" indent="-285750">
              <a:buFont typeface="Arial,Sans-Serif"/>
              <a:buChar char="•"/>
            </a:pPr>
            <a:endParaRPr lang="en-US">
              <a:latin typeface="Arial"/>
              <a:ea typeface="+mn-lt"/>
              <a:cs typeface="Arial"/>
            </a:endParaRPr>
          </a:p>
          <a:p>
            <a:pPr marL="285750" indent="-285750">
              <a:buFont typeface="Arial,Sans-Serif"/>
              <a:buChar char="•"/>
            </a:pPr>
            <a:r>
              <a:rPr lang="en-US" sz="2000">
                <a:ea typeface="+mn-lt"/>
                <a:cs typeface="+mn-lt"/>
              </a:rPr>
              <a:t>Integrated </a:t>
            </a:r>
            <a:r>
              <a:rPr lang="en-US" sz="2000" b="1">
                <a:ea typeface="+mn-lt"/>
                <a:cs typeface="+mn-lt"/>
              </a:rPr>
              <a:t>temperature and humidity sensors</a:t>
            </a:r>
            <a:endParaRPr lang="en-US"/>
          </a:p>
          <a:p>
            <a:pPr marL="285750" indent="-285750">
              <a:buFont typeface="Arial,Sans-Serif"/>
              <a:buChar char="•"/>
            </a:pPr>
            <a:endParaRPr lang="en-US">
              <a:latin typeface="Arial"/>
              <a:cs typeface="Arial"/>
            </a:endParaRPr>
          </a:p>
          <a:p>
            <a:pPr marL="285750" indent="-285750">
              <a:buFont typeface="Arial,Sans-Serif"/>
              <a:buChar char="•"/>
            </a:pPr>
            <a:r>
              <a:rPr lang="en-US" sz="2000">
                <a:ea typeface="+mn-lt"/>
                <a:cs typeface="+mn-lt"/>
              </a:rPr>
              <a:t>Implemented </a:t>
            </a:r>
            <a:r>
              <a:rPr lang="en-US" sz="2000" b="1">
                <a:ea typeface="+mn-lt"/>
                <a:cs typeface="+mn-lt"/>
              </a:rPr>
              <a:t>real-time data collection</a:t>
            </a:r>
            <a:r>
              <a:rPr lang="en-US" sz="2000">
                <a:ea typeface="+mn-lt"/>
                <a:cs typeface="+mn-lt"/>
              </a:rPr>
              <a:t> at fixed intervals</a:t>
            </a:r>
            <a:endParaRPr lang="en-US"/>
          </a:p>
          <a:p>
            <a:pPr marL="285750" indent="-285750">
              <a:buFont typeface="Arial,Sans-Serif"/>
              <a:buChar char="•"/>
            </a:pPr>
            <a:endParaRPr lang="en-US">
              <a:latin typeface="Arial"/>
              <a:cs typeface="Arial"/>
            </a:endParaRPr>
          </a:p>
          <a:p>
            <a:pPr marL="285750" indent="-285750">
              <a:buFont typeface="Arial,Sans-Serif"/>
              <a:buChar char="•"/>
            </a:pPr>
            <a:r>
              <a:rPr lang="en-US" sz="2000">
                <a:ea typeface="+mn-lt"/>
                <a:cs typeface="+mn-lt"/>
              </a:rPr>
              <a:t>Defined </a:t>
            </a:r>
            <a:r>
              <a:rPr lang="en-US" sz="2000" b="1">
                <a:ea typeface="+mn-lt"/>
                <a:cs typeface="+mn-lt"/>
              </a:rPr>
              <a:t>safe / unsafe drying condition thresholds</a:t>
            </a:r>
            <a:endParaRPr lang="en-US"/>
          </a:p>
          <a:p>
            <a:pPr marL="285750" lvl="0" indent="-285750">
              <a:buFont typeface="Arial,Sans-Serif"/>
              <a:buChar char="•"/>
            </a:pPr>
            <a:endParaRPr lang="en-US">
              <a:latin typeface="Arial"/>
              <a:ea typeface="Arial"/>
              <a:cs typeface="Arial"/>
            </a:endParaRPr>
          </a:p>
          <a:p>
            <a:pPr marL="285750" lvl="0" indent="-285750" rtl="0">
              <a:buFont typeface="Arial,Sans-Serif"/>
              <a:buChar char="•"/>
            </a:pPr>
            <a:endParaRPr lang="en-US" sz="2000">
              <a:latin typeface="Cambria"/>
              <a:ea typeface="Arial"/>
              <a:cs typeface="Arial"/>
            </a:endParaRPr>
          </a:p>
          <a:p>
            <a:pPr rtl="0"/>
            <a:r>
              <a:rPr lang="en-US" sz="1800">
                <a:latin typeface="Cambria"/>
                <a:ea typeface="Segoe UI"/>
                <a:cs typeface="Segoe UI"/>
              </a:rPr>
              <a:t>​</a:t>
            </a:r>
          </a:p>
          <a:p>
            <a:pPr algn="ctr"/>
            <a:endParaRPr lang="en-GB"/>
          </a:p>
        </p:txBody>
      </p:sp>
    </p:spTree>
    <p:extLst>
      <p:ext uri="{BB962C8B-B14F-4D97-AF65-F5344CB8AC3E}">
        <p14:creationId xmlns:p14="http://schemas.microsoft.com/office/powerpoint/2010/main" val="2975367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7583C-3E43-1304-9985-D990DDDBAE5D}"/>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0CD43054-9228-DBF1-D9F8-AABC9CCF7E7F}"/>
              </a:ext>
            </a:extLst>
          </p:cNvPr>
          <p:cNvSpPr>
            <a:spLocks noGrp="1"/>
          </p:cNvSpPr>
          <p:nvPr>
            <p:ph type="title"/>
          </p:nvPr>
        </p:nvSpPr>
        <p:spPr>
          <a:xfrm>
            <a:off x="1219200" y="324871"/>
            <a:ext cx="6934200" cy="792162"/>
          </a:xfrm>
        </p:spPr>
        <p:txBody>
          <a:bodyPr>
            <a:normAutofit/>
          </a:bodyPr>
          <a:lstStyle/>
          <a:p>
            <a:r>
              <a:rPr lang="en-US" cap="none">
                <a:solidFill>
                  <a:schemeClr val="accent1"/>
                </a:solidFill>
                <a:latin typeface="Aptos"/>
              </a:rPr>
              <a:t>References</a:t>
            </a:r>
            <a:endParaRPr lang="en-US" b="1" cap="none">
              <a:solidFill>
                <a:schemeClr val="accent1"/>
              </a:solidFill>
              <a:latin typeface="Aptos"/>
            </a:endParaRPr>
          </a:p>
        </p:txBody>
      </p:sp>
      <p:sp>
        <p:nvSpPr>
          <p:cNvPr id="7" name="Isosceles Triangle 6">
            <a:extLst>
              <a:ext uri="{FF2B5EF4-FFF2-40B4-BE49-F238E27FC236}">
                <a16:creationId xmlns:a16="http://schemas.microsoft.com/office/drawing/2014/main" id="{CACC516D-4A87-A932-37B7-D8C4D6E25C29}"/>
              </a:ext>
            </a:extLst>
          </p:cNvPr>
          <p:cNvSpPr/>
          <p:nvPr/>
        </p:nvSpPr>
        <p:spPr>
          <a:xfrm rot="5400000">
            <a:off x="-228600" y="177255"/>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5233664-F64F-7439-81A1-20D1B0D0C756}"/>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TextBox 1">
            <a:extLst>
              <a:ext uri="{FF2B5EF4-FFF2-40B4-BE49-F238E27FC236}">
                <a16:creationId xmlns:a16="http://schemas.microsoft.com/office/drawing/2014/main" id="{4688F8F6-D47E-B41D-6CFF-DCAC1270306E}"/>
              </a:ext>
            </a:extLst>
          </p:cNvPr>
          <p:cNvSpPr txBox="1"/>
          <p:nvPr/>
        </p:nvSpPr>
        <p:spPr>
          <a:xfrm>
            <a:off x="1222075" y="1473679"/>
            <a:ext cx="9287773"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[1] Food and Agriculture Organization of the United Nations (FAO), </a:t>
            </a:r>
            <a:r>
              <a:rPr lang="en-US" i="1"/>
              <a:t>Postharvest Losses in the Multiday Fisheries Sector of Sri Lanka</a:t>
            </a:r>
            <a:r>
              <a:rPr lang="en-US"/>
              <a:t>. Rome: FAO, 2023. </a:t>
            </a:r>
          </a:p>
          <a:p>
            <a:endParaRPr lang="en-US"/>
          </a:p>
          <a:p>
            <a:r>
              <a:rPr lang="en-US"/>
              <a:t>[2] L. Hin, M. Bunngak, M. H. Chhorn, Y. Meda, and S. Delele, “Development and Performance Assessment of Sensor-Mounted Solar Dryer for Micro-Climatic Modeling and Optimization of Dried Fish Quality in Cambodia,” </a:t>
            </a:r>
            <a:r>
              <a:rPr lang="en-US" i="1"/>
              <a:t>AgriEngineering</a:t>
            </a:r>
            <a:r>
              <a:rPr lang="en-US"/>
              <a:t>, vol. 6, no. 3, 2024. </a:t>
            </a:r>
            <a:endParaRPr lang="en-US">
              <a:ea typeface="Cambria"/>
            </a:endParaRPr>
          </a:p>
          <a:p>
            <a:endParaRPr lang="en-US"/>
          </a:p>
          <a:p>
            <a:r>
              <a:rPr lang="en-US"/>
              <a:t>[3] L. O. Freire, J. N. Castillo, E. F. Robalino, L. A. Flores, and D. F. Trujillo, “IoT System for Monitoring and Controlling Microclimates in a Fruit Fly Breeding Chamber,” </a:t>
            </a:r>
            <a:r>
              <a:rPr lang="en-US" i="1"/>
              <a:t>Engineering Proceedings</a:t>
            </a:r>
            <a:r>
              <a:rPr lang="en-US"/>
              <a:t>, vol. 115, no. 1, p. 2, 2025. </a:t>
            </a:r>
          </a:p>
          <a:p>
            <a:endParaRPr lang="en-US"/>
          </a:p>
          <a:p>
            <a:r>
              <a:rPr lang="en-US"/>
              <a:t>[4] X. T. Cao, T. B. Ngoc, S. M. Lee, J. H. Kim, and C. Park, “Range-extended wireless food spoilage monitoring with a high energy efficient battery-free sensor tag,” </a:t>
            </a:r>
            <a:r>
              <a:rPr lang="en-US" i="1"/>
              <a:t>Sensors and Actuators A: Physical</a:t>
            </a:r>
            <a:r>
              <a:rPr lang="en-US"/>
              <a:t>, vol. 301, 2020. </a:t>
            </a:r>
          </a:p>
          <a:p>
            <a:pPr algn="ctr"/>
            <a:endParaRPr lang="en-GB"/>
          </a:p>
        </p:txBody>
      </p:sp>
    </p:spTree>
    <p:extLst>
      <p:ext uri="{BB962C8B-B14F-4D97-AF65-F5344CB8AC3E}">
        <p14:creationId xmlns:p14="http://schemas.microsoft.com/office/powerpoint/2010/main" val="1357578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E2555-C504-B250-39A1-A17C9B837C9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E86A9EA-471D-FD6C-B05D-A63FE680D604}"/>
              </a:ext>
            </a:extLst>
          </p:cNvPr>
          <p:cNvSpPr txBox="1">
            <a:spLocks/>
          </p:cNvSpPr>
          <p:nvPr/>
        </p:nvSpPr>
        <p:spPr>
          <a:xfrm>
            <a:off x="1628569" y="135463"/>
            <a:ext cx="6781800" cy="9906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rPr>
              <a:t>07. Commercialization Aspects </a:t>
            </a:r>
          </a:p>
        </p:txBody>
      </p:sp>
      <p:sp>
        <p:nvSpPr>
          <p:cNvPr id="7" name="Arrow: Striped Right 6">
            <a:extLst>
              <a:ext uri="{FF2B5EF4-FFF2-40B4-BE49-F238E27FC236}">
                <a16:creationId xmlns:a16="http://schemas.microsoft.com/office/drawing/2014/main" id="{BDF05FC4-274E-9776-FCB5-199A4594079F}"/>
              </a:ext>
            </a:extLst>
          </p:cNvPr>
          <p:cNvSpPr/>
          <p:nvPr/>
        </p:nvSpPr>
        <p:spPr>
          <a:xfrm>
            <a:off x="615666" y="279545"/>
            <a:ext cx="919022" cy="708962"/>
          </a:xfrm>
          <a:prstGeom prst="strip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07381BF-8264-07F8-1893-5A9383FBF62D}"/>
              </a:ext>
            </a:extLst>
          </p:cNvPr>
          <p:cNvPicPr>
            <a:picLocks noChangeAspect="1"/>
          </p:cNvPicPr>
          <p:nvPr/>
        </p:nvPicPr>
        <p:blipFill>
          <a:blip r:embed="rId2"/>
          <a:stretch>
            <a:fillRect/>
          </a:stretch>
        </p:blipFill>
        <p:spPr>
          <a:xfrm>
            <a:off x="10952255" y="0"/>
            <a:ext cx="1255695" cy="1120163"/>
          </a:xfrm>
          <a:prstGeom prst="rect">
            <a:avLst/>
          </a:prstGeom>
        </p:spPr>
      </p:pic>
      <p:pic>
        <p:nvPicPr>
          <p:cNvPr id="5" name="Picture 4">
            <a:extLst>
              <a:ext uri="{FF2B5EF4-FFF2-40B4-BE49-F238E27FC236}">
                <a16:creationId xmlns:a16="http://schemas.microsoft.com/office/drawing/2014/main" id="{3B23C3BA-D6CC-5826-B033-95516AA12A94}"/>
              </a:ext>
            </a:extLst>
          </p:cNvPr>
          <p:cNvPicPr>
            <a:picLocks noChangeAspect="1"/>
          </p:cNvPicPr>
          <p:nvPr/>
        </p:nvPicPr>
        <p:blipFill>
          <a:blip r:embed="rId3">
            <a:extLst>
              <a:ext uri="{28A0092B-C50C-407E-A947-70E740481C1C}">
                <a14:useLocalDpi xmlns:a14="http://schemas.microsoft.com/office/drawing/2010/main" val="0"/>
              </a:ext>
            </a:extLst>
          </a:blip>
          <a:srcRect t="24444" b="3333"/>
          <a:stretch>
            <a:fillRect/>
          </a:stretch>
        </p:blipFill>
        <p:spPr>
          <a:xfrm>
            <a:off x="1333500" y="1371600"/>
            <a:ext cx="9525000" cy="4586111"/>
          </a:xfrm>
          <a:prstGeom prst="rect">
            <a:avLst/>
          </a:prstGeom>
        </p:spPr>
      </p:pic>
    </p:spTree>
    <p:extLst>
      <p:ext uri="{BB962C8B-B14F-4D97-AF65-F5344CB8AC3E}">
        <p14:creationId xmlns:p14="http://schemas.microsoft.com/office/powerpoint/2010/main" val="2512134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83166-55DF-7B62-F22F-52421B4D839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AAB4775-1C7F-77CE-D97D-5BDE763FE9CB}"/>
              </a:ext>
            </a:extLst>
          </p:cNvPr>
          <p:cNvSpPr txBox="1">
            <a:spLocks/>
          </p:cNvSpPr>
          <p:nvPr/>
        </p:nvSpPr>
        <p:spPr>
          <a:xfrm>
            <a:off x="914400" y="301852"/>
            <a:ext cx="52578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08. Gantt Chart</a:t>
            </a:r>
          </a:p>
        </p:txBody>
      </p:sp>
      <p:sp>
        <p:nvSpPr>
          <p:cNvPr id="13" name="Isosceles Triangle 12">
            <a:extLst>
              <a:ext uri="{FF2B5EF4-FFF2-40B4-BE49-F238E27FC236}">
                <a16:creationId xmlns:a16="http://schemas.microsoft.com/office/drawing/2014/main" id="{0B5E9C59-EA16-EF11-AB31-5F9B251DFE8B}"/>
              </a:ext>
            </a:extLst>
          </p:cNvPr>
          <p:cNvSpPr/>
          <p:nvPr/>
        </p:nvSpPr>
        <p:spPr>
          <a:xfrm rot="5400000">
            <a:off x="-228600" y="187552"/>
            <a:ext cx="1524000" cy="1066800"/>
          </a:xfrm>
          <a:prstGeom prst="triangle">
            <a:avLst>
              <a:gd name="adj" fmla="val 4930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3E2269A-584F-D79B-68FD-C1D8A2E3C756}"/>
              </a:ext>
            </a:extLst>
          </p:cNvPr>
          <p:cNvPicPr>
            <a:picLocks noChangeAspect="1"/>
          </p:cNvPicPr>
          <p:nvPr/>
        </p:nvPicPr>
        <p:blipFill>
          <a:blip r:embed="rId2"/>
          <a:stretch>
            <a:fillRect/>
          </a:stretch>
        </p:blipFill>
        <p:spPr>
          <a:xfrm>
            <a:off x="10952255" y="0"/>
            <a:ext cx="1255695" cy="1120163"/>
          </a:xfrm>
          <a:prstGeom prst="rect">
            <a:avLst/>
          </a:prstGeom>
        </p:spPr>
      </p:pic>
      <p:pic>
        <p:nvPicPr>
          <p:cNvPr id="7" name="Picture 6">
            <a:extLst>
              <a:ext uri="{FF2B5EF4-FFF2-40B4-BE49-F238E27FC236}">
                <a16:creationId xmlns:a16="http://schemas.microsoft.com/office/drawing/2014/main" id="{5BD7B66B-817F-7584-0721-073CA79782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8133" y="1219200"/>
            <a:ext cx="8954122" cy="5004762"/>
          </a:xfrm>
          <a:prstGeom prst="rect">
            <a:avLst/>
          </a:prstGeom>
        </p:spPr>
      </p:pic>
    </p:spTree>
    <p:extLst>
      <p:ext uri="{BB962C8B-B14F-4D97-AF65-F5344CB8AC3E}">
        <p14:creationId xmlns:p14="http://schemas.microsoft.com/office/powerpoint/2010/main" val="2562497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FE12B-0AA0-3CF0-179B-EAE1A8EA9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8385C-73F0-DD49-EE83-D88E93A45030}"/>
              </a:ext>
            </a:extLst>
          </p:cNvPr>
          <p:cNvSpPr txBox="1">
            <a:spLocks/>
          </p:cNvSpPr>
          <p:nvPr/>
        </p:nvSpPr>
        <p:spPr>
          <a:xfrm>
            <a:off x="895239" y="701063"/>
            <a:ext cx="7162800" cy="8382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rPr>
              <a:t>09. Work breakdown structure</a:t>
            </a:r>
          </a:p>
          <a:p>
            <a:endParaRPr lang="en-US" b="1">
              <a:solidFill>
                <a:schemeClr val="accent1"/>
              </a:solidFill>
            </a:endParaRPr>
          </a:p>
        </p:txBody>
      </p:sp>
      <p:sp>
        <p:nvSpPr>
          <p:cNvPr id="3" name="Half Frame 2">
            <a:extLst>
              <a:ext uri="{FF2B5EF4-FFF2-40B4-BE49-F238E27FC236}">
                <a16:creationId xmlns:a16="http://schemas.microsoft.com/office/drawing/2014/main" id="{59118DB2-C7CB-86A9-97EB-11DF4DCB5B57}"/>
              </a:ext>
            </a:extLst>
          </p:cNvPr>
          <p:cNvSpPr/>
          <p:nvPr/>
        </p:nvSpPr>
        <p:spPr>
          <a:xfrm>
            <a:off x="0" y="1772"/>
            <a:ext cx="914400" cy="2667000"/>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a:extLst>
              <a:ext uri="{FF2B5EF4-FFF2-40B4-BE49-F238E27FC236}">
                <a16:creationId xmlns:a16="http://schemas.microsoft.com/office/drawing/2014/main" id="{3D5467F8-4258-9FAC-3023-1D8A8C113D37}"/>
              </a:ext>
            </a:extLst>
          </p:cNvPr>
          <p:cNvPicPr>
            <a:picLocks noChangeAspect="1"/>
          </p:cNvPicPr>
          <p:nvPr/>
        </p:nvPicPr>
        <p:blipFill>
          <a:blip r:embed="rId2"/>
          <a:stretch>
            <a:fillRect/>
          </a:stretch>
        </p:blipFill>
        <p:spPr>
          <a:xfrm>
            <a:off x="10952255" y="0"/>
            <a:ext cx="1255695" cy="1120163"/>
          </a:xfrm>
          <a:prstGeom prst="rect">
            <a:avLst/>
          </a:prstGeom>
        </p:spPr>
      </p:pic>
      <p:pic>
        <p:nvPicPr>
          <p:cNvPr id="9" name="Picture 8">
            <a:extLst>
              <a:ext uri="{FF2B5EF4-FFF2-40B4-BE49-F238E27FC236}">
                <a16:creationId xmlns:a16="http://schemas.microsoft.com/office/drawing/2014/main" id="{9C9E7FBB-304C-5FCB-773C-C04D9B75F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372" y="1335272"/>
            <a:ext cx="10873428" cy="4785337"/>
          </a:xfrm>
          <a:prstGeom prst="rect">
            <a:avLst/>
          </a:prstGeom>
        </p:spPr>
      </p:pic>
    </p:spTree>
    <p:extLst>
      <p:ext uri="{BB962C8B-B14F-4D97-AF65-F5344CB8AC3E}">
        <p14:creationId xmlns:p14="http://schemas.microsoft.com/office/powerpoint/2010/main" val="1424678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6774-34BB-B786-B317-E35EE845874F}"/>
            </a:ext>
          </a:extLst>
        </p:cNvPr>
        <p:cNvGrpSpPr/>
        <p:nvPr/>
      </p:nvGrpSpPr>
      <p:grpSpPr>
        <a:xfrm>
          <a:off x="0" y="0"/>
          <a:ext cx="0" cy="0"/>
          <a:chOff x="0" y="0"/>
          <a:chExt cx="0" cy="0"/>
        </a:xfrm>
      </p:grpSpPr>
      <p:pic>
        <p:nvPicPr>
          <p:cNvPr id="4" name="Picture 3" descr="A blue outline of a chat bubble with letters&#10;&#10;Description automatically generated">
            <a:extLst>
              <a:ext uri="{FF2B5EF4-FFF2-40B4-BE49-F238E27FC236}">
                <a16:creationId xmlns:a16="http://schemas.microsoft.com/office/drawing/2014/main" id="{1D35DB7D-8D78-4265-73C5-770CBCA52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111449"/>
            <a:ext cx="2667002" cy="2667002"/>
          </a:xfrm>
          <a:prstGeom prst="rect">
            <a:avLst/>
          </a:prstGeom>
        </p:spPr>
      </p:pic>
      <p:sp>
        <p:nvSpPr>
          <p:cNvPr id="5" name="Circle: Hollow 4">
            <a:extLst>
              <a:ext uri="{FF2B5EF4-FFF2-40B4-BE49-F238E27FC236}">
                <a16:creationId xmlns:a16="http://schemas.microsoft.com/office/drawing/2014/main" id="{B18C0425-E590-C195-29BC-D2DBA10309A1}"/>
              </a:ext>
            </a:extLst>
          </p:cNvPr>
          <p:cNvSpPr/>
          <p:nvPr/>
        </p:nvSpPr>
        <p:spPr>
          <a:xfrm>
            <a:off x="152400" y="5715000"/>
            <a:ext cx="304800" cy="304800"/>
          </a:xfrm>
          <a:prstGeom prst="don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ircle: Hollow 5">
            <a:extLst>
              <a:ext uri="{FF2B5EF4-FFF2-40B4-BE49-F238E27FC236}">
                <a16:creationId xmlns:a16="http://schemas.microsoft.com/office/drawing/2014/main" id="{77CB434C-6C48-81E2-494C-EC2B58D6010D}"/>
              </a:ext>
            </a:extLst>
          </p:cNvPr>
          <p:cNvSpPr/>
          <p:nvPr/>
        </p:nvSpPr>
        <p:spPr>
          <a:xfrm>
            <a:off x="143540" y="5318937"/>
            <a:ext cx="304800" cy="304800"/>
          </a:xfrm>
          <a:prstGeom prst="don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ircle: Hollow 6">
            <a:extLst>
              <a:ext uri="{FF2B5EF4-FFF2-40B4-BE49-F238E27FC236}">
                <a16:creationId xmlns:a16="http://schemas.microsoft.com/office/drawing/2014/main" id="{17A18C02-8D7B-ABC4-EB2D-62ED57D94A42}"/>
              </a:ext>
            </a:extLst>
          </p:cNvPr>
          <p:cNvSpPr/>
          <p:nvPr/>
        </p:nvSpPr>
        <p:spPr>
          <a:xfrm>
            <a:off x="152400" y="4922874"/>
            <a:ext cx="304800" cy="304800"/>
          </a:xfrm>
          <a:prstGeom prst="don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descr="A person holding a light bulb&#10;&#10;Description automatically generated">
            <a:extLst>
              <a:ext uri="{FF2B5EF4-FFF2-40B4-BE49-F238E27FC236}">
                <a16:creationId xmlns:a16="http://schemas.microsoft.com/office/drawing/2014/main" id="{E2F906C9-FB7F-3FAC-EA08-9CE6D249DD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7800" y="4724400"/>
            <a:ext cx="2362200" cy="1574800"/>
          </a:xfrm>
          <a:prstGeom prst="rect">
            <a:avLst/>
          </a:prstGeom>
        </p:spPr>
      </p:pic>
      <p:sp>
        <p:nvSpPr>
          <p:cNvPr id="9" name="Half Frame 8">
            <a:extLst>
              <a:ext uri="{FF2B5EF4-FFF2-40B4-BE49-F238E27FC236}">
                <a16:creationId xmlns:a16="http://schemas.microsoft.com/office/drawing/2014/main" id="{49135C35-0141-A7EB-F5A0-FF358401A906}"/>
              </a:ext>
            </a:extLst>
          </p:cNvPr>
          <p:cNvSpPr/>
          <p:nvPr/>
        </p:nvSpPr>
        <p:spPr>
          <a:xfrm rot="5400000">
            <a:off x="9601198" y="1600200"/>
            <a:ext cx="4191001" cy="990601"/>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37669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5FC0A-431A-4D61-F50D-7838D481498F}"/>
            </a:ext>
          </a:extLst>
        </p:cNvPr>
        <p:cNvGrpSpPr/>
        <p:nvPr/>
      </p:nvGrpSpPr>
      <p:grpSpPr>
        <a:xfrm>
          <a:off x="0" y="0"/>
          <a:ext cx="0" cy="0"/>
          <a:chOff x="0" y="0"/>
          <a:chExt cx="0" cy="0"/>
        </a:xfrm>
      </p:grpSpPr>
      <p:sp>
        <p:nvSpPr>
          <p:cNvPr id="9" name="Half Frame 8">
            <a:extLst>
              <a:ext uri="{FF2B5EF4-FFF2-40B4-BE49-F238E27FC236}">
                <a16:creationId xmlns:a16="http://schemas.microsoft.com/office/drawing/2014/main" id="{8EEED5A0-7CA7-C709-2991-366BE7F0B2FD}"/>
              </a:ext>
            </a:extLst>
          </p:cNvPr>
          <p:cNvSpPr/>
          <p:nvPr/>
        </p:nvSpPr>
        <p:spPr>
          <a:xfrm rot="5400000">
            <a:off x="9601198" y="1600200"/>
            <a:ext cx="4191001" cy="990601"/>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F28F7EF-69EA-230D-4CD0-C7007BB2337A}"/>
              </a:ext>
            </a:extLst>
          </p:cNvPr>
          <p:cNvSpPr txBox="1">
            <a:spLocks/>
          </p:cNvSpPr>
          <p:nvPr/>
        </p:nvSpPr>
        <p:spPr>
          <a:xfrm>
            <a:off x="914400" y="2362200"/>
            <a:ext cx="103632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4800" b="1">
                <a:solidFill>
                  <a:schemeClr val="accent1"/>
                </a:solidFill>
              </a:rPr>
              <a:t>Thank You!</a:t>
            </a:r>
          </a:p>
        </p:txBody>
      </p:sp>
    </p:spTree>
    <p:extLst>
      <p:ext uri="{BB962C8B-B14F-4D97-AF65-F5344CB8AC3E}">
        <p14:creationId xmlns:p14="http://schemas.microsoft.com/office/powerpoint/2010/main" val="3623512256"/>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08376A6-FCE2-4A8E-BFFF-11B69BD93976}" vid="{0A5F165D-9E14-4628-BA29-A51D7051FD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476C4981FE2047819081DBF807662E" ma:contentTypeVersion="14" ma:contentTypeDescription="Create a new document." ma:contentTypeScope="" ma:versionID="c0d27563816388ac9b66f4d0cf3c7429">
  <xsd:schema xmlns:xsd="http://www.w3.org/2001/XMLSchema" xmlns:xs="http://www.w3.org/2001/XMLSchema" xmlns:p="http://schemas.microsoft.com/office/2006/metadata/properties" xmlns:ns3="fdf483cb-5937-4af3-915e-55fd2d7d3a90" xmlns:ns4="42d1e402-c42d-419a-bd83-d8d365e28f11" targetNamespace="http://schemas.microsoft.com/office/2006/metadata/properties" ma:root="true" ma:fieldsID="61e1974f12869079f4e547498c0c684d" ns3:_="" ns4:_="">
    <xsd:import namespace="fdf483cb-5937-4af3-915e-55fd2d7d3a90"/>
    <xsd:import namespace="42d1e402-c42d-419a-bd83-d8d365e28f1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SearchProperties" minOccurs="0"/>
                <xsd:element ref="ns4:MediaServiceObjectDetectorVersions" minOccurs="0"/>
                <xsd:element ref="ns4:_activity" minOccurs="0"/>
                <xsd:element ref="ns4:MediaServiceSystem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f483cb-5937-4af3-915e-55fd2d7d3a9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d1e402-c42d-419a-bd83-d8d365e28f1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2d1e402-c42d-419a-bd83-d8d365e28f1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3574AE-907F-4CB6-B6D4-0554133DA9AD}">
  <ds:schemaRefs>
    <ds:schemaRef ds:uri="42d1e402-c42d-419a-bd83-d8d365e28f11"/>
    <ds:schemaRef ds:uri="fdf483cb-5937-4af3-915e-55fd2d7d3a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FEC899-137F-4C42-92E9-46968DFEC77F}">
  <ds:schemaRefs>
    <ds:schemaRef ds:uri="42d1e402-c42d-419a-bd83-d8d365e28f11"/>
    <ds:schemaRef ds:uri="fdf483cb-5937-4af3-915e-55fd2d7d3a9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F8B6766-3564-4CAD-993C-9EE7C1EF3CC5}">
  <ds:schemaRefs>
    <ds:schemaRef ds:uri="http://schemas.microsoft.com/sharepoint/v3/contenttype/forms"/>
  </ds:schemaRefs>
</ds:datastoreItem>
</file>

<file path=docMetadata/LabelInfo.xml><?xml version="1.0" encoding="utf-8"?>
<clbl:labelList xmlns:clbl="http://schemas.microsoft.com/office/2020/mipLabelMetadata">
  <clbl:label id="{1337832b-e06e-4e87-85f5-ecfde68f9c8e}" enabled="1" method="Standard" siteId="{44e3cf94-19c9-4e32-96c3-14f5bf01391a}" removed="0"/>
</clbl:labelList>
</file>

<file path=docProps/app.xml><?xml version="1.0" encoding="utf-8"?>
<Properties xmlns="http://schemas.openxmlformats.org/officeDocument/2006/extended-properties" xmlns:vt="http://schemas.openxmlformats.org/officeDocument/2006/docPropsVTypes">
  <Template>Proposal prsentation stuct (1)</Template>
  <TotalTime>0</TotalTime>
  <Words>3303</Words>
  <Application>Microsoft Office PowerPoint</Application>
  <PresentationFormat>Widescreen</PresentationFormat>
  <Paragraphs>329</Paragraphs>
  <Slides>45</Slides>
  <Notes>6</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45</vt:i4>
      </vt:variant>
    </vt:vector>
  </HeadingPairs>
  <TitlesOfParts>
    <vt:vector size="57" baseType="lpstr">
      <vt:lpstr>Adobe Devanagari</vt:lpstr>
      <vt:lpstr>Aptos</vt:lpstr>
      <vt:lpstr>Arial</vt:lpstr>
      <vt:lpstr>Arial,Sans-Serif</vt:lpstr>
      <vt:lpstr>Barlow Light</vt:lpstr>
      <vt:lpstr>Calibri</vt:lpstr>
      <vt:lpstr>Calibri Light</vt:lpstr>
      <vt:lpstr>Cambria</vt:lpstr>
      <vt:lpstr>Helvetica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VIVIPEM L B R V   |  IT22639844 </vt:lpstr>
      <vt:lpstr>Component 01: ML-based Predictive Analytics Module For Dry Fish Processing</vt:lpstr>
      <vt:lpstr>Objectives</vt:lpstr>
      <vt:lpstr>PowerPoint Presentation</vt:lpstr>
      <vt:lpstr>Component Diagram</vt:lpstr>
      <vt:lpstr>PowerPoint Presentation</vt:lpstr>
      <vt:lpstr>References</vt:lpstr>
      <vt:lpstr>GUNASEKARA D T C D P   |   IT22127396</vt:lpstr>
      <vt:lpstr>Component 02: AI-POWERED COMPUTER VISION QUALITY GRADING AND CONTAMINATION DETECTION FOR DRY FISH PROCESSING</vt:lpstr>
      <vt:lpstr>Objectives</vt:lpstr>
      <vt:lpstr>Methodology</vt:lpstr>
      <vt:lpstr>PowerPoint Presentation</vt:lpstr>
      <vt:lpstr>PowerPoint Presentation</vt:lpstr>
      <vt:lpstr>References</vt:lpstr>
      <vt:lpstr>PESHALA G A K J | IT22554536</vt:lpstr>
      <vt:lpstr>Component 03: AI-Based Waste, Salt Prediction, and Batch Traceability System for Sustainable Dry Fish Processing</vt:lpstr>
      <vt:lpstr>Objectives</vt:lpstr>
      <vt:lpstr>Methodology</vt:lpstr>
      <vt:lpstr>PowerPoint Presentation</vt:lpstr>
      <vt:lpstr>PowerPoint Presentation</vt:lpstr>
      <vt:lpstr>References</vt:lpstr>
      <vt:lpstr>SANJAYA E W M |  IT22189394</vt:lpstr>
      <vt:lpstr>Component 04: : IoT Drying Condition Monitoring &amp; Automated Control</vt:lpstr>
      <vt:lpstr>Objectives</vt:lpstr>
      <vt:lpstr>Methodology</vt:lpstr>
      <vt:lpstr>PowerPoint Presentation</vt:lpstr>
      <vt:lpstr>PowerPoint Presentation</vt:lpstr>
      <vt:lpstr>References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Koliya Pulasinghe</dc:creator>
  <cp:lastModifiedBy>PESHALA G A K J it22554536</cp:lastModifiedBy>
  <cp:revision>3</cp:revision>
  <dcterms:created xsi:type="dcterms:W3CDTF">2025-08-25T09:34:25Z</dcterms:created>
  <dcterms:modified xsi:type="dcterms:W3CDTF">2026-05-10T16:33:37Z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0x01010018476C4981FE2047819081DBF807662E</vt:lpwstr>
  </property>
</Properties>
</file>