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Canva Sans Bold" charset="1" panose="020B0803030501040103"/>
      <p:regular r:id="rId19"/>
    </p:embeddedFont>
    <p:embeddedFont>
      <p:font typeface="Canva Sans" charset="1" panose="020B0503030501040103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Relationship Id="rId4" Target="../media/VAHT6s-W1yc.mp4" Type="http://schemas.openxmlformats.org/officeDocument/2006/relationships/video"/><Relationship Id="rId5" Target="../media/VAHT6s-W1yc.mp4" Type="http://schemas.microsoft.com/office/2007/relationships/media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jpeg" Type="http://schemas.openxmlformats.org/officeDocument/2006/relationships/image"/><Relationship Id="rId4" Target="../media/VAHT0p2wtdw.mp4" Type="http://schemas.openxmlformats.org/officeDocument/2006/relationships/video"/><Relationship Id="rId5" Target="../media/VAHT0p2wtdw.mp4" Type="http://schemas.microsoft.com/office/2007/relationships/media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58768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84192" y="8569363"/>
            <a:ext cx="4988575" cy="1717637"/>
          </a:xfrm>
          <a:custGeom>
            <a:avLst/>
            <a:gdLst/>
            <a:ahLst/>
            <a:cxnLst/>
            <a:rect r="r" b="b" t="t" l="l"/>
            <a:pathLst>
              <a:path h="1717637" w="4988575">
                <a:moveTo>
                  <a:pt x="0" y="0"/>
                </a:moveTo>
                <a:lnTo>
                  <a:pt x="4988575" y="0"/>
                </a:lnTo>
                <a:lnTo>
                  <a:pt x="4988575" y="1717637"/>
                </a:lnTo>
                <a:lnTo>
                  <a:pt x="0" y="1717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449385" y="539671"/>
            <a:ext cx="3389230" cy="4236537"/>
          </a:xfrm>
          <a:custGeom>
            <a:avLst/>
            <a:gdLst/>
            <a:ahLst/>
            <a:cxnLst/>
            <a:rect r="r" b="b" t="t" l="l"/>
            <a:pathLst>
              <a:path h="4236537" w="3389230">
                <a:moveTo>
                  <a:pt x="0" y="0"/>
                </a:moveTo>
                <a:lnTo>
                  <a:pt x="3389230" y="0"/>
                </a:lnTo>
                <a:lnTo>
                  <a:pt x="3389230" y="4236537"/>
                </a:lnTo>
                <a:lnTo>
                  <a:pt x="0" y="42365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106" t="0" r="-20106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8789600"/>
            <a:ext cx="4988575" cy="1717637"/>
          </a:xfrm>
          <a:custGeom>
            <a:avLst/>
            <a:gdLst/>
            <a:ahLst/>
            <a:cxnLst/>
            <a:rect r="r" b="b" t="t" l="l"/>
            <a:pathLst>
              <a:path h="1717637" w="4988575">
                <a:moveTo>
                  <a:pt x="0" y="0"/>
                </a:moveTo>
                <a:lnTo>
                  <a:pt x="4988575" y="0"/>
                </a:lnTo>
                <a:lnTo>
                  <a:pt x="4988575" y="1717637"/>
                </a:lnTo>
                <a:lnTo>
                  <a:pt x="0" y="1717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41340" y="5119341"/>
            <a:ext cx="14982465" cy="889157"/>
          </a:xfrm>
          <a:custGeom>
            <a:avLst/>
            <a:gdLst/>
            <a:ahLst/>
            <a:cxnLst/>
            <a:rect r="r" b="b" t="t" l="l"/>
            <a:pathLst>
              <a:path h="889157" w="14982465">
                <a:moveTo>
                  <a:pt x="0" y="0"/>
                </a:moveTo>
                <a:lnTo>
                  <a:pt x="14982465" y="0"/>
                </a:lnTo>
                <a:lnTo>
                  <a:pt x="14982465" y="889157"/>
                </a:lnTo>
                <a:lnTo>
                  <a:pt x="0" y="889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46" t="-43947" r="-271" b="-14623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027881" y="6114395"/>
            <a:ext cx="10928130" cy="858818"/>
          </a:xfrm>
          <a:custGeom>
            <a:avLst/>
            <a:gdLst/>
            <a:ahLst/>
            <a:cxnLst/>
            <a:rect r="r" b="b" t="t" l="l"/>
            <a:pathLst>
              <a:path h="858818" w="10928130">
                <a:moveTo>
                  <a:pt x="0" y="0"/>
                </a:moveTo>
                <a:lnTo>
                  <a:pt x="10928131" y="0"/>
                </a:lnTo>
                <a:lnTo>
                  <a:pt x="10928131" y="858818"/>
                </a:lnTo>
                <a:lnTo>
                  <a:pt x="0" y="8588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1002" t="-145915" r="-372" b="-54522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711812" y="7239913"/>
            <a:ext cx="4864376" cy="585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02"/>
              </a:lnSpc>
              <a:spcBef>
                <a:spcPct val="0"/>
              </a:spcBef>
            </a:pPr>
            <a:r>
              <a:rPr lang="en-US" b="true" sz="3358">
                <a:solidFill>
                  <a:srgbClr val="283A5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Project ID : RP-026-079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65858" y="2388846"/>
            <a:ext cx="6556283" cy="3290559"/>
          </a:xfrm>
          <a:custGeom>
            <a:avLst/>
            <a:gdLst/>
            <a:ahLst/>
            <a:cxnLst/>
            <a:rect r="r" b="b" t="t" l="l"/>
            <a:pathLst>
              <a:path h="3290559" w="6556283">
                <a:moveTo>
                  <a:pt x="0" y="0"/>
                </a:moveTo>
                <a:lnTo>
                  <a:pt x="6556284" y="0"/>
                </a:lnTo>
                <a:lnTo>
                  <a:pt x="6556284" y="3290559"/>
                </a:lnTo>
                <a:lnTo>
                  <a:pt x="0" y="3290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98295" y="5679405"/>
            <a:ext cx="13084230" cy="3908914"/>
          </a:xfrm>
          <a:custGeom>
            <a:avLst/>
            <a:gdLst/>
            <a:ahLst/>
            <a:cxnLst/>
            <a:rect r="r" b="b" t="t" l="l"/>
            <a:pathLst>
              <a:path h="3908914" w="13084230">
                <a:moveTo>
                  <a:pt x="0" y="0"/>
                </a:moveTo>
                <a:lnTo>
                  <a:pt x="13084231" y="0"/>
                </a:lnTo>
                <a:lnTo>
                  <a:pt x="13084231" y="3908914"/>
                </a:lnTo>
                <a:lnTo>
                  <a:pt x="0" y="3908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377345" y="441244"/>
            <a:ext cx="5533311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80"/>
              </a:lnSpc>
              <a:spcBef>
                <a:spcPct val="0"/>
              </a:spcBef>
            </a:pPr>
            <a:r>
              <a:rPr lang="en-US" b="true" sz="9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Our Team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pic>
        <p:nvPicPr>
          <p:cNvPr name="Picture 3" id="3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0" y="0"/>
            <a:ext cx="18272961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86953" y="2111873"/>
            <a:ext cx="14834144" cy="7798009"/>
          </a:xfrm>
          <a:custGeom>
            <a:avLst/>
            <a:gdLst/>
            <a:ahLst/>
            <a:cxnLst/>
            <a:rect r="r" b="b" t="t" l="l"/>
            <a:pathLst>
              <a:path h="7798009" w="14834144">
                <a:moveTo>
                  <a:pt x="0" y="0"/>
                </a:moveTo>
                <a:lnTo>
                  <a:pt x="14834144" y="0"/>
                </a:lnTo>
                <a:lnTo>
                  <a:pt x="14834144" y="7798009"/>
                </a:lnTo>
                <a:lnTo>
                  <a:pt x="0" y="7798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40426" y="307563"/>
            <a:ext cx="11327197" cy="1299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624"/>
              </a:lnSpc>
              <a:spcBef>
                <a:spcPct val="0"/>
              </a:spcBef>
            </a:pPr>
            <a:r>
              <a:rPr lang="en-US" b="true" sz="7588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Problem &amp; Stakeholders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3421" y="2359986"/>
            <a:ext cx="8210579" cy="3974656"/>
          </a:xfrm>
          <a:custGeom>
            <a:avLst/>
            <a:gdLst/>
            <a:ahLst/>
            <a:cxnLst/>
            <a:rect r="r" b="b" t="t" l="l"/>
            <a:pathLst>
              <a:path h="3974656" w="8210579">
                <a:moveTo>
                  <a:pt x="0" y="0"/>
                </a:moveTo>
                <a:lnTo>
                  <a:pt x="8210579" y="0"/>
                </a:lnTo>
                <a:lnTo>
                  <a:pt x="8210579" y="3974656"/>
                </a:lnTo>
                <a:lnTo>
                  <a:pt x="0" y="3974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545" r="-9801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38638" y="5277418"/>
            <a:ext cx="7925881" cy="3980882"/>
          </a:xfrm>
          <a:custGeom>
            <a:avLst/>
            <a:gdLst/>
            <a:ahLst/>
            <a:cxnLst/>
            <a:rect r="r" b="b" t="t" l="l"/>
            <a:pathLst>
              <a:path h="3980882" w="7925881">
                <a:moveTo>
                  <a:pt x="0" y="0"/>
                </a:moveTo>
                <a:lnTo>
                  <a:pt x="7925881" y="0"/>
                </a:lnTo>
                <a:lnTo>
                  <a:pt x="7925881" y="3980882"/>
                </a:lnTo>
                <a:lnTo>
                  <a:pt x="0" y="3980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2317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62808" y="383545"/>
            <a:ext cx="12162383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79"/>
              </a:lnSpc>
              <a:spcBef>
                <a:spcPct val="0"/>
              </a:spcBef>
            </a:pPr>
            <a:r>
              <a:rPr lang="en-US" b="true" sz="7199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Research Gap &amp; Objectives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37277" y="2073576"/>
            <a:ext cx="13031253" cy="8023248"/>
          </a:xfrm>
          <a:custGeom>
            <a:avLst/>
            <a:gdLst/>
            <a:ahLst/>
            <a:cxnLst/>
            <a:rect r="r" b="b" t="t" l="l"/>
            <a:pathLst>
              <a:path h="8023248" w="13031253">
                <a:moveTo>
                  <a:pt x="0" y="0"/>
                </a:moveTo>
                <a:lnTo>
                  <a:pt x="13031253" y="0"/>
                </a:lnTo>
                <a:lnTo>
                  <a:pt x="13031253" y="8023248"/>
                </a:lnTo>
                <a:lnTo>
                  <a:pt x="0" y="8023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79" t="-1692" r="0" b="-184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424220" y="310705"/>
            <a:ext cx="5972919" cy="1293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626"/>
              </a:lnSpc>
              <a:spcBef>
                <a:spcPct val="0"/>
              </a:spcBef>
            </a:pPr>
            <a:r>
              <a:rPr lang="en-US" b="true" sz="759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Our Solution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76721" y="328926"/>
            <a:ext cx="17063386" cy="9629147"/>
          </a:xfrm>
          <a:custGeom>
            <a:avLst/>
            <a:gdLst/>
            <a:ahLst/>
            <a:cxnLst/>
            <a:rect r="r" b="b" t="t" l="l"/>
            <a:pathLst>
              <a:path h="9629147" w="17063386">
                <a:moveTo>
                  <a:pt x="0" y="0"/>
                </a:moveTo>
                <a:lnTo>
                  <a:pt x="17063385" y="0"/>
                </a:lnTo>
                <a:lnTo>
                  <a:pt x="17063385" y="9629148"/>
                </a:lnTo>
                <a:lnTo>
                  <a:pt x="0" y="9629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1" t="0" r="-161" b="0"/>
            </a:stretch>
          </a:blipFill>
          <a:ln w="38100" cap="sq">
            <a:solidFill>
              <a:srgbClr val="102684"/>
            </a:solidFill>
            <a:prstDash val="solid"/>
            <a:miter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8786" y="3268550"/>
            <a:ext cx="16810429" cy="5989750"/>
          </a:xfrm>
          <a:custGeom>
            <a:avLst/>
            <a:gdLst/>
            <a:ahLst/>
            <a:cxnLst/>
            <a:rect r="r" b="b" t="t" l="l"/>
            <a:pathLst>
              <a:path h="5989750" w="16810429">
                <a:moveTo>
                  <a:pt x="0" y="0"/>
                </a:moveTo>
                <a:lnTo>
                  <a:pt x="16810428" y="0"/>
                </a:lnTo>
                <a:lnTo>
                  <a:pt x="16810428" y="5989750"/>
                </a:lnTo>
                <a:lnTo>
                  <a:pt x="0" y="5989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63225" y="243161"/>
            <a:ext cx="13487846" cy="2503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true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Integration &amp;</a:t>
            </a:r>
            <a:r>
              <a:rPr lang="en-US" b="true" sz="7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Implementation </a:t>
            </a:r>
          </a:p>
          <a:p>
            <a:pPr algn="ctr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Status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328252" y="3086100"/>
          <a:ext cx="15190094" cy="6153150"/>
        </p:xfrm>
        <a:graphic>
          <a:graphicData uri="http://schemas.openxmlformats.org/drawingml/2006/table">
            <a:tbl>
              <a:tblPr/>
              <a:tblGrid>
                <a:gridCol w="7599131"/>
                <a:gridCol w="3821334"/>
                <a:gridCol w="3769629"/>
              </a:tblGrid>
              <a:tr h="10255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Module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Evaluation Metric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Result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5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Waste Prediction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MAE / RMSE / R²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0.1219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5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Salt Prediction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MAE / RMSE / R²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0.0176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5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Pre-Drying Prediction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R²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0.745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5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Remaining-Time Prediction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R² / MAE / RMSE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0.956 / 1.10 min / 1.50 min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5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Spoilage Risk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Rule/functional validation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Functionally tested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4" id="4"/>
          <p:cNvSpPr txBox="true"/>
          <p:nvPr/>
        </p:nvSpPr>
        <p:spPr>
          <a:xfrm rot="0">
            <a:off x="4357212" y="243161"/>
            <a:ext cx="8499872" cy="1226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Evaluation Resu</a:t>
            </a:r>
            <a:r>
              <a:rPr lang="en-US" b="true" sz="7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lts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24713" y="2220206"/>
            <a:ext cx="4942680" cy="3634903"/>
          </a:xfrm>
          <a:custGeom>
            <a:avLst/>
            <a:gdLst/>
            <a:ahLst/>
            <a:cxnLst/>
            <a:rect r="r" b="b" t="t" l="l"/>
            <a:pathLst>
              <a:path h="3634903" w="4942680">
                <a:moveTo>
                  <a:pt x="0" y="0"/>
                </a:moveTo>
                <a:lnTo>
                  <a:pt x="4942680" y="0"/>
                </a:lnTo>
                <a:lnTo>
                  <a:pt x="4942680" y="3634902"/>
                </a:lnTo>
                <a:lnTo>
                  <a:pt x="0" y="36349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8882" t="0" r="-1002" b="-151437"/>
            </a:stretch>
          </a:blipFill>
          <a:ln w="38100" cap="rnd">
            <a:solidFill>
              <a:srgbClr val="102684"/>
            </a:solidFill>
            <a:prstDash val="solid"/>
            <a:round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2024713" y="6234558"/>
            <a:ext cx="5052899" cy="3337820"/>
          </a:xfrm>
          <a:custGeom>
            <a:avLst/>
            <a:gdLst/>
            <a:ahLst/>
            <a:cxnLst/>
            <a:rect r="r" b="b" t="t" l="l"/>
            <a:pathLst>
              <a:path h="3337820" w="5052899">
                <a:moveTo>
                  <a:pt x="0" y="0"/>
                </a:moveTo>
                <a:lnTo>
                  <a:pt x="5052900" y="0"/>
                </a:lnTo>
                <a:lnTo>
                  <a:pt x="5052900" y="3337820"/>
                </a:lnTo>
                <a:lnTo>
                  <a:pt x="0" y="33378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0" t="-115676" r="-107660" b="-78300"/>
            </a:stretch>
          </a:blipFill>
          <a:ln w="38100" cap="rnd">
            <a:solidFill>
              <a:srgbClr val="102684"/>
            </a:solidFill>
            <a:prstDash val="solid"/>
            <a:round/>
          </a:ln>
        </p:spPr>
      </p:sp>
      <p:sp>
        <p:nvSpPr>
          <p:cNvPr name="TextBox 5" id="5"/>
          <p:cNvSpPr txBox="true"/>
          <p:nvPr/>
        </p:nvSpPr>
        <p:spPr>
          <a:xfrm rot="0">
            <a:off x="4560547" y="347088"/>
            <a:ext cx="8434123" cy="1226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Commercialization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98436" y="2563227"/>
            <a:ext cx="10929220" cy="6324030"/>
          </a:xfrm>
          <a:custGeom>
            <a:avLst/>
            <a:gdLst/>
            <a:ahLst/>
            <a:cxnLst/>
            <a:rect r="r" b="b" t="t" l="l"/>
            <a:pathLst>
              <a:path h="6324030" w="10929220">
                <a:moveTo>
                  <a:pt x="0" y="0"/>
                </a:moveTo>
                <a:lnTo>
                  <a:pt x="10929220" y="0"/>
                </a:lnTo>
                <a:lnTo>
                  <a:pt x="10929220" y="6324029"/>
                </a:lnTo>
                <a:lnTo>
                  <a:pt x="0" y="63240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38100" cap="rnd">
            <a:solidFill>
              <a:srgbClr val="102684"/>
            </a:solidFill>
            <a:prstDash val="solid"/>
            <a:round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91182" y="3418741"/>
            <a:ext cx="15505637" cy="4397719"/>
          </a:xfrm>
          <a:custGeom>
            <a:avLst/>
            <a:gdLst/>
            <a:ahLst/>
            <a:cxnLst/>
            <a:rect r="r" b="b" t="t" l="l"/>
            <a:pathLst>
              <a:path h="4397719" w="15505637">
                <a:moveTo>
                  <a:pt x="0" y="0"/>
                </a:moveTo>
                <a:lnTo>
                  <a:pt x="15505636" y="0"/>
                </a:lnTo>
                <a:lnTo>
                  <a:pt x="15505636" y="4397719"/>
                </a:lnTo>
                <a:lnTo>
                  <a:pt x="0" y="43977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rnd">
            <a:solidFill>
              <a:srgbClr val="102684"/>
            </a:solidFill>
            <a:prstDash val="solid"/>
            <a:round/>
          </a:ln>
        </p:spPr>
      </p:sp>
      <p:sp>
        <p:nvSpPr>
          <p:cNvPr name="TextBox 4" id="4"/>
          <p:cNvSpPr txBox="true"/>
          <p:nvPr/>
        </p:nvSpPr>
        <p:spPr>
          <a:xfrm rot="0">
            <a:off x="4006796" y="615076"/>
            <a:ext cx="9200704" cy="1226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Live </a:t>
            </a:r>
            <a:r>
              <a:rPr lang="en-US" b="true" sz="7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Demo Roadmap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pic>
        <p:nvPicPr>
          <p:cNvPr name="Picture 3" id="3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>
                  <p14:trim st="930.0000" end="1733.3340"/>
                </p14:media>
              </p:ext>
            </p:extLst>
          </p:nvPr>
        </p:nvPicPr>
        <p:blipFill>
          <a:blip r:embed="rId3"/>
          <a:srcRect l="0" t="11516" r="0" b="11516"/>
          <a:stretch>
            <a:fillRect/>
          </a:stretch>
        </p:blipFill>
        <p:spPr>
          <a:xfrm flipH="false" flipV="false" rot="0">
            <a:off x="7661914" y="273343"/>
            <a:ext cx="7057759" cy="974031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742907" y="3408179"/>
            <a:ext cx="4299645" cy="2503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true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 </a:t>
            </a:r>
          </a:p>
          <a:p>
            <a:pPr algn="ctr" marL="0" indent="0" lvl="0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24343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Feedback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336000">
                <p:cTn fill="hold" display="false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666005"/>
          </a:xfrm>
          <a:custGeom>
            <a:avLst/>
            <a:gdLst/>
            <a:ahLst/>
            <a:cxnLst/>
            <a:rect r="r" b="b" t="t" l="l"/>
            <a:pathLst>
              <a:path h="10666005" w="18288000">
                <a:moveTo>
                  <a:pt x="0" y="0"/>
                </a:moveTo>
                <a:lnTo>
                  <a:pt x="18288000" y="0"/>
                </a:lnTo>
                <a:lnTo>
                  <a:pt x="18288000" y="10666005"/>
                </a:lnTo>
                <a:lnTo>
                  <a:pt x="0" y="10666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8930" r="0" b="-537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92085" y="222933"/>
            <a:ext cx="4597797" cy="5747247"/>
          </a:xfrm>
          <a:custGeom>
            <a:avLst/>
            <a:gdLst/>
            <a:ahLst/>
            <a:cxnLst/>
            <a:rect r="r" b="b" t="t" l="l"/>
            <a:pathLst>
              <a:path h="5747247" w="4597797">
                <a:moveTo>
                  <a:pt x="0" y="0"/>
                </a:moveTo>
                <a:lnTo>
                  <a:pt x="4597797" y="0"/>
                </a:lnTo>
                <a:lnTo>
                  <a:pt x="4597797" y="5747247"/>
                </a:lnTo>
                <a:lnTo>
                  <a:pt x="0" y="57472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106" t="0" r="-2010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63109" y="6063159"/>
            <a:ext cx="8302237" cy="2475095"/>
          </a:xfrm>
          <a:custGeom>
            <a:avLst/>
            <a:gdLst/>
            <a:ahLst/>
            <a:cxnLst/>
            <a:rect r="r" b="b" t="t" l="l"/>
            <a:pathLst>
              <a:path h="2475095" w="8302237">
                <a:moveTo>
                  <a:pt x="0" y="0"/>
                </a:moveTo>
                <a:lnTo>
                  <a:pt x="8302238" y="0"/>
                </a:lnTo>
                <a:lnTo>
                  <a:pt x="8302238" y="2475095"/>
                </a:lnTo>
                <a:lnTo>
                  <a:pt x="0" y="24750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149" t="-16549" r="-2360" b="-8929"/>
            </a:stretch>
          </a:blipFill>
          <a:ln w="57150" cap="sq">
            <a:solidFill>
              <a:srgbClr val="102684"/>
            </a:solidFill>
            <a:prstDash val="solid"/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DAHNOFGBlWo</dc:identifier>
  <dcterms:modified xsi:type="dcterms:W3CDTF">2011-08-01T06:04:30Z</dcterms:modified>
  <cp:revision>1</cp:revision>
  <dc:title>A Smart IoT-Driven Digital Platform for Sustainable Dry Fish Processing in Sri Lanka</dc:title>
</cp:coreProperties>
</file>