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9"/>
  </p:notesMasterIdLst>
  <p:handoutMasterIdLst>
    <p:handoutMasterId r:id="rId40"/>
  </p:handoutMasterIdLst>
  <p:sldIdLst>
    <p:sldId id="297" r:id="rId5"/>
    <p:sldId id="271" r:id="rId6"/>
    <p:sldId id="298" r:id="rId7"/>
    <p:sldId id="299" r:id="rId8"/>
    <p:sldId id="365" r:id="rId9"/>
    <p:sldId id="375" r:id="rId10"/>
    <p:sldId id="308" r:id="rId11"/>
    <p:sldId id="309" r:id="rId12"/>
    <p:sldId id="347" r:id="rId13"/>
    <p:sldId id="362" r:id="rId14"/>
    <p:sldId id="378" r:id="rId15"/>
    <p:sldId id="380" r:id="rId16"/>
    <p:sldId id="264" r:id="rId17"/>
    <p:sldId id="366" r:id="rId18"/>
    <p:sldId id="384" r:id="rId19"/>
    <p:sldId id="367" r:id="rId20"/>
    <p:sldId id="305" r:id="rId21"/>
    <p:sldId id="368" r:id="rId22"/>
    <p:sldId id="383" r:id="rId23"/>
    <p:sldId id="369" r:id="rId24"/>
    <p:sldId id="306" r:id="rId25"/>
    <p:sldId id="370" r:id="rId26"/>
    <p:sldId id="381" r:id="rId27"/>
    <p:sldId id="371" r:id="rId28"/>
    <p:sldId id="307" r:id="rId29"/>
    <p:sldId id="372" r:id="rId30"/>
    <p:sldId id="382" r:id="rId31"/>
    <p:sldId id="373" r:id="rId32"/>
    <p:sldId id="346" r:id="rId33"/>
    <p:sldId id="385" r:id="rId34"/>
    <p:sldId id="374" r:id="rId35"/>
    <p:sldId id="376" r:id="rId36"/>
    <p:sldId id="318" r:id="rId37"/>
    <p:sldId id="319"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5855AA3-0341-4F87-9B35-36E51AD45759}">
          <p14:sldIdLst>
            <p14:sldId id="297"/>
            <p14:sldId id="271"/>
            <p14:sldId id="298"/>
            <p14:sldId id="299"/>
            <p14:sldId id="365"/>
            <p14:sldId id="375"/>
            <p14:sldId id="308"/>
            <p14:sldId id="309"/>
            <p14:sldId id="347"/>
            <p14:sldId id="362"/>
            <p14:sldId id="378"/>
            <p14:sldId id="380"/>
            <p14:sldId id="264"/>
            <p14:sldId id="366"/>
            <p14:sldId id="384"/>
            <p14:sldId id="367"/>
            <p14:sldId id="305"/>
            <p14:sldId id="368"/>
            <p14:sldId id="383"/>
            <p14:sldId id="369"/>
            <p14:sldId id="306"/>
            <p14:sldId id="370"/>
            <p14:sldId id="381"/>
            <p14:sldId id="371"/>
            <p14:sldId id="307"/>
            <p14:sldId id="372"/>
            <p14:sldId id="382"/>
            <p14:sldId id="373"/>
            <p14:sldId id="346"/>
            <p14:sldId id="385"/>
            <p14:sldId id="374"/>
            <p14:sldId id="376"/>
            <p14:sldId id="318"/>
            <p14:sldId id="31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ED9"/>
    <a:srgbClr val="0B5395"/>
    <a:srgbClr val="331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FC21C-7218-0A50-2BB9-FDB99EE30D4E}" v="552" dt="2026-05-11T06:40:20.869"/>
    <p1510:client id="{62AEBE5C-391E-62F5-FF2B-8B70045684A2}" v="256" dt="2026-05-11T05:20:27.825"/>
    <p1510:client id="{65F0AA12-E575-B3E9-C555-2DC0F7287BEE}" v="829" dt="2026-05-12T03:38:40.110"/>
    <p1510:client id="{71A7735E-FB64-9F50-0098-84BE3A47FDB7}" v="159" dt="2026-05-11T19:35:59.586"/>
    <p1510:client id="{730BC244-EDF0-C940-9D8D-819B2F98AED1}" v="11" dt="2026-05-12T04:07:34.503"/>
    <p1510:client id="{8942E0B1-1A59-6CA0-1918-C9BF77E6815B}" v="5" dt="2026-05-11T16:46:09.432"/>
    <p1510:client id="{E9616C46-3FE0-D0BA-8F9F-40FA08905AC1}" v="13" dt="2026-05-11T14:49:07.013"/>
    <p1510:client id="{F659851F-2CB2-5266-CA5B-B6B4E1A03076}" v="122" dt="2026-05-11T13:16:56.5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BAAE38-79BE-4082-9A4D-2BEC47341C04}" type="datetimeFigureOut">
              <a:rPr lang="en-US" smtClean="0"/>
              <a:t>5/12/2026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F15613-D24F-46B4-9010-BD7B318E3C30}" type="slidenum">
              <a:rPr lang="en-US" smtClean="0"/>
              <a:t>‹#›</a:t>
            </a:fld>
            <a:endParaRPr lang="en-US"/>
          </a:p>
        </p:txBody>
      </p:sp>
    </p:spTree>
    <p:extLst>
      <p:ext uri="{BB962C8B-B14F-4D97-AF65-F5344CB8AC3E}">
        <p14:creationId xmlns:p14="http://schemas.microsoft.com/office/powerpoint/2010/main" val="28640503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5BCF22-2D75-4779-9C8B-6270AA3FA919}" type="datetimeFigureOut">
              <a:rPr lang="en-US" smtClean="0"/>
              <a:t>5/12/2026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0B8AC8-E212-48B2-9917-7448FC83DD17}" type="slidenum">
              <a:rPr lang="en-US" smtClean="0"/>
              <a:t>‹#›</a:t>
            </a:fld>
            <a:endParaRPr lang="en-US"/>
          </a:p>
        </p:txBody>
      </p:sp>
    </p:spTree>
    <p:extLst>
      <p:ext uri="{BB962C8B-B14F-4D97-AF65-F5344CB8AC3E}">
        <p14:creationId xmlns:p14="http://schemas.microsoft.com/office/powerpoint/2010/main" val="178659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“Good morning everyone.</a:t>
            </a:r>
            <a:br>
              <a:rPr lang="en-GB"/>
            </a:br>
            <a:r>
              <a:rPr lang="en-GB"/>
              <a:t>My component is an ML-based predictive analytics module for dry fish processing.</a:t>
            </a:r>
          </a:p>
          <a:p>
            <a:r>
              <a:rPr lang="en-GB"/>
              <a:t>This module predicts drying completion time and spoilage risk using machine learning models.</a:t>
            </a:r>
            <a:br>
              <a:rPr lang="en-GB"/>
            </a:br>
            <a:r>
              <a:rPr lang="en-GB"/>
              <a:t>The system </a:t>
            </a:r>
            <a:r>
              <a:rPr lang="en-GB" err="1"/>
              <a:t>analyzes</a:t>
            </a:r>
            <a:r>
              <a:rPr lang="en-GB"/>
              <a:t> temperature, humidity, elapsed drying time, weight-loss rate, and smell sensor values.</a:t>
            </a:r>
          </a:p>
          <a:p>
            <a:r>
              <a:rPr lang="en-GB"/>
              <a:t>The main objective is to reduce spoilage and drying-related losses by providing early predictions and smart recommendations.</a:t>
            </a:r>
          </a:p>
          <a:p>
            <a:r>
              <a:rPr lang="en-GB"/>
              <a:t>This solution helps users with accurate drying-time estimation, spoilage-risk alerts, and real-time monitoring support.”</a:t>
            </a:r>
          </a:p>
          <a:p>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14</a:t>
            </a:fld>
            <a:endParaRPr lang="en-US"/>
          </a:p>
        </p:txBody>
      </p:sp>
    </p:spTree>
    <p:extLst>
      <p:ext uri="{BB962C8B-B14F-4D97-AF65-F5344CB8AC3E}">
        <p14:creationId xmlns:p14="http://schemas.microsoft.com/office/powerpoint/2010/main" val="305955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this component, I developed machine learning models for drying-time prediction and spoilage-risk classification.</a:t>
            </a:r>
          </a:p>
          <a:p>
            <a:r>
              <a:rPr lang="en-GB"/>
              <a:t>I integrated environmental parameters such as temperature, humidity, weight-loss rate, and MQ-136 smell sensor values.</a:t>
            </a:r>
          </a:p>
          <a:p>
            <a:r>
              <a:rPr lang="en-GB"/>
              <a:t>I also created </a:t>
            </a:r>
            <a:r>
              <a:rPr lang="en-GB" err="1"/>
              <a:t>FastAPI</a:t>
            </a:r>
            <a:r>
              <a:rPr lang="en-GB"/>
              <a:t>-based backend APIs for model integration and compared multiple ML models using R2 Score, MAE, and RMSE evaluation metrics.</a:t>
            </a:r>
          </a:p>
          <a:p>
            <a:r>
              <a:rPr lang="en-GB"/>
              <a:t>According to user feedback, users liked the automatic drying-time estimation and spoilage-risk alerts.</a:t>
            </a:r>
            <a:br>
              <a:rPr lang="en-GB"/>
            </a:br>
            <a:r>
              <a:rPr lang="en-GB"/>
              <a:t>They also suggested adding mobile-friendly monitoring and live weather integration in the future.</a:t>
            </a:r>
          </a:p>
          <a:p>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15</a:t>
            </a:fld>
            <a:endParaRPr lang="en-US"/>
          </a:p>
        </p:txBody>
      </p:sp>
    </p:spTree>
    <p:extLst>
      <p:ext uri="{BB962C8B-B14F-4D97-AF65-F5344CB8AC3E}">
        <p14:creationId xmlns:p14="http://schemas.microsoft.com/office/powerpoint/2010/main" val="2040100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Currently, I created simulated datasets and trained initial ML models for prediction tasks.</a:t>
            </a:r>
          </a:p>
          <a:p>
            <a:r>
              <a:rPr lang="en-GB"/>
              <a:t>I also developed </a:t>
            </a:r>
            <a:r>
              <a:rPr lang="en-GB" err="1"/>
              <a:t>FastAPI</a:t>
            </a:r>
            <a:r>
              <a:rPr lang="en-GB"/>
              <a:t> backend services and tested APIs using dummy sensor values.</a:t>
            </a:r>
            <a:br>
              <a:rPr lang="en-GB"/>
            </a:br>
            <a:r>
              <a:rPr lang="en-GB"/>
              <a:t>Additionally, I added the MQ-136 smell sensor feature for spoilage analysis.</a:t>
            </a:r>
          </a:p>
          <a:p>
            <a:r>
              <a:rPr lang="en-GB"/>
              <a:t>As future enhancements, I plan to collect real IoT sensor data from drying chambers to improve model accuracy.</a:t>
            </a:r>
          </a:p>
          <a:p>
            <a:r>
              <a:rPr lang="en-GB"/>
              <a:t>I also plan to integrate real-time sensor streaming, frontend dashboards, mobile notifications, and advanced models such as </a:t>
            </a:r>
            <a:r>
              <a:rPr lang="en-GB" err="1"/>
              <a:t>XGBoost</a:t>
            </a:r>
            <a:r>
              <a:rPr lang="en-GB"/>
              <a:t> and LSTM.</a:t>
            </a:r>
            <a:r>
              <a:rPr lang="en-GB" b="1"/>
              <a:t> Long Short-Term Memory</a:t>
            </a:r>
            <a:r>
              <a:rPr lang="en-GB"/>
              <a:t>.</a:t>
            </a:r>
          </a:p>
          <a:p>
            <a:endParaRPr lang="en-GB"/>
          </a:p>
          <a:p>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16</a:t>
            </a:fld>
            <a:endParaRPr lang="en-US"/>
          </a:p>
        </p:txBody>
      </p:sp>
    </p:spTree>
    <p:extLst>
      <p:ext uri="{BB962C8B-B14F-4D97-AF65-F5344CB8AC3E}">
        <p14:creationId xmlns:p14="http://schemas.microsoft.com/office/powerpoint/2010/main" val="516909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Here I explain how my AI solution addresses the dry fish quality grading problem.</a:t>
            </a:r>
            <a:br>
              <a:rPr lang="en-GB"/>
            </a:br>
            <a:r>
              <a:rPr lang="en-GB"/>
              <a:t>I developed a YOLOv8 segmentation-based system to detect contamination and defect regions.</a:t>
            </a:r>
            <a:br>
              <a:rPr lang="en-GB"/>
            </a:br>
            <a:r>
              <a:rPr lang="en-GB"/>
              <a:t>The Verification Station helps professionals review low-confidence predictions and improve dataset quality.</a:t>
            </a:r>
            <a:br>
              <a:rPr lang="en-GB"/>
            </a:br>
            <a:r>
              <a:rPr lang="en-GB"/>
              <a:t>Currently, I have successfully trained a segmentation model using Google </a:t>
            </a:r>
            <a:r>
              <a:rPr lang="en-GB" err="1"/>
              <a:t>Colab</a:t>
            </a:r>
            <a:r>
              <a:rPr lang="en-GB"/>
              <a:t> and YOLOv8 workflows.</a:t>
            </a:r>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18</a:t>
            </a:fld>
            <a:endParaRPr lang="en-US"/>
          </a:p>
        </p:txBody>
      </p:sp>
    </p:spTree>
    <p:extLst>
      <p:ext uri="{BB962C8B-B14F-4D97-AF65-F5344CB8AC3E}">
        <p14:creationId xmlns:p14="http://schemas.microsoft.com/office/powerpoint/2010/main" val="617054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slide explains the main contribution and user feedback of my component.</a:t>
            </a:r>
            <a:br>
              <a:rPr lang="en-GB"/>
            </a:br>
            <a:r>
              <a:rPr lang="en-GB"/>
              <a:t>I created a polygon-based annotation and verification system for segmentation training.</a:t>
            </a:r>
            <a:br>
              <a:rPr lang="en-GB"/>
            </a:br>
            <a:r>
              <a:rPr lang="en-GB"/>
              <a:t>The architecture uses </a:t>
            </a:r>
            <a:r>
              <a:rPr lang="en-GB" err="1"/>
              <a:t>Next.js</a:t>
            </a:r>
            <a:r>
              <a:rPr lang="en-GB"/>
              <a:t>, </a:t>
            </a:r>
            <a:r>
              <a:rPr lang="en-GB" err="1"/>
              <a:t>FastAPI</a:t>
            </a:r>
            <a:r>
              <a:rPr lang="en-GB"/>
              <a:t>, MongoDB, and YOLOv8.</a:t>
            </a:r>
            <a:br>
              <a:rPr lang="en-GB"/>
            </a:br>
            <a:r>
              <a:rPr lang="en-GB"/>
              <a:t>Users provided positive feedback about the verification dashboard and suggested adding more defect categories and live camera monitoring.</a:t>
            </a:r>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19</a:t>
            </a:fld>
            <a:endParaRPr lang="en-US"/>
          </a:p>
        </p:txBody>
      </p:sp>
    </p:spTree>
    <p:extLst>
      <p:ext uri="{BB962C8B-B14F-4D97-AF65-F5344CB8AC3E}">
        <p14:creationId xmlns:p14="http://schemas.microsoft.com/office/powerpoint/2010/main" val="2577360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slide shows the current enhancements and future enhancements of the system.</a:t>
            </a:r>
            <a:br>
              <a:rPr lang="en-GB"/>
            </a:br>
            <a:r>
              <a:rPr lang="en-GB"/>
              <a:t>Currently, the prototype supports dataset collection, YOLO segmentation training, verification workflows, and traceability integration.</a:t>
            </a:r>
            <a:br>
              <a:rPr lang="en-GB"/>
            </a:br>
            <a:r>
              <a:rPr lang="en-GB"/>
              <a:t>In the future, we plan to collect more real-world Sri Lankan dry fish data using this prototype and retrain the model with all required defect categories such as mould, uneven drying, contamination, and damaged regions.</a:t>
            </a:r>
            <a:br>
              <a:rPr lang="en-GB"/>
            </a:br>
            <a:r>
              <a:rPr lang="en-GB"/>
              <a:t>We also plan to implement live camera monitoring, automated retraining, and cloud-based AI model management.</a:t>
            </a:r>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20</a:t>
            </a:fld>
            <a:endParaRPr lang="en-US"/>
          </a:p>
        </p:txBody>
      </p:sp>
    </p:spTree>
    <p:extLst>
      <p:ext uri="{BB962C8B-B14F-4D97-AF65-F5344CB8AC3E}">
        <p14:creationId xmlns:p14="http://schemas.microsoft.com/office/powerpoint/2010/main" val="2203045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Good morning everyone.</a:t>
            </a:r>
          </a:p>
          <a:p>
            <a:r>
              <a:rPr lang="en-GB"/>
              <a:t>Our research project is called “A Smart IoT-Driven Digital Platform for Sustainable Dry Fish Processing in Sri Lanka.” �</a:t>
            </a:r>
          </a:p>
          <a:p>
            <a:r>
              <a:rPr lang="en-GB"/>
              <a:t>Proposal_R26-IT-079-Milan.docx</a:t>
            </a:r>
          </a:p>
          <a:p>
            <a:r>
              <a:rPr lang="en-GB"/>
              <a:t>My component focuses on IoT-based drying condition monitoring and automatic control for the dry fish drying process. �</a:t>
            </a:r>
          </a:p>
          <a:p>
            <a:r>
              <a:rPr lang="en-GB"/>
              <a:t>TAF_R26-IT-079  (2) (2).pdf</a:t>
            </a:r>
          </a:p>
          <a:p>
            <a:r>
              <a:rPr lang="en-GB"/>
              <a:t>Currently, in Sri Lanka, dry fish drying is mostly done manually using experience and visual judgement. Because of sudden rain, high humidity, and unstable temperature conditions, many batches become spoiled or contaminated. This causes post-harvest losses and inconsistent product quality. �</a:t>
            </a:r>
            <a:endParaRPr lang="en-LK"/>
          </a:p>
        </p:txBody>
      </p:sp>
      <p:sp>
        <p:nvSpPr>
          <p:cNvPr id="4" name="Slide Number Placeholder 3"/>
          <p:cNvSpPr>
            <a:spLocks noGrp="1"/>
          </p:cNvSpPr>
          <p:nvPr>
            <p:ph type="sldNum" sz="quarter" idx="5"/>
          </p:nvPr>
        </p:nvSpPr>
        <p:spPr/>
        <p:txBody>
          <a:bodyPr/>
          <a:lstStyle/>
          <a:p>
            <a:fld id="{6C0B8AC8-E212-48B2-9917-7448FC83DD17}" type="slidenum">
              <a:rPr lang="en-US" smtClean="0"/>
              <a:t>26</a:t>
            </a:fld>
            <a:endParaRPr lang="en-US"/>
          </a:p>
        </p:txBody>
      </p:sp>
    </p:spTree>
    <p:extLst>
      <p:ext uri="{BB962C8B-B14F-4D97-AF65-F5344CB8AC3E}">
        <p14:creationId xmlns:p14="http://schemas.microsoft.com/office/powerpoint/2010/main" val="34796894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oject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762000"/>
            <a:ext cx="10363200" cy="1470025"/>
          </a:xfrm>
        </p:spPr>
        <p:txBody>
          <a:bodyPr/>
          <a:lstStyle>
            <a:lvl1pPr>
              <a:defRPr/>
            </a:lvl1pPr>
          </a:lstStyle>
          <a:p>
            <a:r>
              <a:rPr lang="en-US"/>
              <a:t>Add the Project Title</a:t>
            </a:r>
          </a:p>
        </p:txBody>
      </p:sp>
      <p:sp>
        <p:nvSpPr>
          <p:cNvPr id="3" name="Subtitle 2"/>
          <p:cNvSpPr>
            <a:spLocks noGrp="1"/>
          </p:cNvSpPr>
          <p:nvPr>
            <p:ph type="subTitle" idx="1" hasCustomPrompt="1"/>
          </p:nvPr>
        </p:nvSpPr>
        <p:spPr>
          <a:xfrm>
            <a:off x="1828800" y="25146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Project ID</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856449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A picture containing photo, table, person, monitor&#10;&#10;Description automatically generated">
            <a:extLst>
              <a:ext uri="{FF2B5EF4-FFF2-40B4-BE49-F238E27FC236}">
                <a16:creationId xmlns:a16="http://schemas.microsoft.com/office/drawing/2014/main" id="{C4A8CD1C-223D-4C87-9519-FDBD49BC597A}"/>
              </a:ext>
            </a:extLst>
          </p:cNvPr>
          <p:cNvPicPr>
            <a:picLocks noChangeAspect="1"/>
          </p:cNvPicPr>
          <p:nvPr userDrawn="1"/>
        </p:nvPicPr>
        <p:blipFill rotWithShape="1">
          <a:blip r:embed="rId2"/>
          <a:srcRect t="90286" r="71976"/>
          <a:stretch/>
        </p:blipFill>
        <p:spPr>
          <a:xfrm>
            <a:off x="0" y="6373302"/>
            <a:ext cx="2514600" cy="490308"/>
          </a:xfrm>
          <a:prstGeom prst="rect">
            <a:avLst/>
          </a:prstGeom>
        </p:spPr>
      </p:pic>
    </p:spTree>
    <p:extLst>
      <p:ext uri="{BB962C8B-B14F-4D97-AF65-F5344CB8AC3E}">
        <p14:creationId xmlns:p14="http://schemas.microsoft.com/office/powerpoint/2010/main" val="2447088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dividua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1188891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all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0238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a:t>Section Title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Section Sub-Titles</a:t>
            </a:r>
          </a:p>
        </p:txBody>
      </p:sp>
      <p:sp>
        <p:nvSpPr>
          <p:cNvPr id="19" name="Rectangle 18">
            <a:extLst>
              <a:ext uri="{FF2B5EF4-FFF2-40B4-BE49-F238E27FC236}">
                <a16:creationId xmlns:a16="http://schemas.microsoft.com/office/drawing/2014/main" id="{77C29E58-4878-471A-A8CF-FA8607A4052E}"/>
              </a:ext>
            </a:extLst>
          </p:cNvPr>
          <p:cNvSpPr/>
          <p:nvPr userDrawn="1"/>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ITXXXXXXXX</a:t>
            </a:r>
            <a:r>
              <a:rPr lang="en-US" sz="1800">
                <a:solidFill>
                  <a:schemeClr val="tx1"/>
                </a:solidFill>
              </a:rPr>
              <a:t>   |   &lt;</a:t>
            </a:r>
            <a:r>
              <a:rPr lang="en-US" sz="1800" b="1">
                <a:solidFill>
                  <a:schemeClr val="tx1"/>
                </a:solidFill>
              </a:rPr>
              <a:t>&lt;Student Name&gt;&gt;   </a:t>
            </a:r>
            <a:r>
              <a:rPr lang="en-US" sz="1800">
                <a:solidFill>
                  <a:schemeClr val="tx1"/>
                </a:solidFill>
              </a:rPr>
              <a:t>|   </a:t>
            </a:r>
            <a:r>
              <a:rPr lang="en-US" sz="1800" b="0">
                <a:solidFill>
                  <a:schemeClr val="tx1"/>
                </a:solidFill>
              </a:rPr>
              <a:t>&lt;&lt;Project ID&gt;&gt;</a:t>
            </a:r>
          </a:p>
        </p:txBody>
      </p:sp>
    </p:spTree>
    <p:extLst>
      <p:ext uri="{BB962C8B-B14F-4D97-AF65-F5344CB8AC3E}">
        <p14:creationId xmlns:p14="http://schemas.microsoft.com/office/powerpoint/2010/main" val="3293331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tudent Information Sec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2837087"/>
            <a:ext cx="10363200" cy="1362075"/>
          </a:xfrm>
        </p:spPr>
        <p:txBody>
          <a:bodyPr anchor="t"/>
          <a:lstStyle>
            <a:lvl1pPr algn="l">
              <a:defRPr sz="4000" b="1" cap="all"/>
            </a:lvl1pPr>
          </a:lstStyle>
          <a:p>
            <a:r>
              <a:rPr lang="en-US"/>
              <a:t>Student IT Number | Student Name</a:t>
            </a:r>
          </a:p>
        </p:txBody>
      </p:sp>
      <p:sp>
        <p:nvSpPr>
          <p:cNvPr id="3" name="Text Placeholder 2"/>
          <p:cNvSpPr>
            <a:spLocks noGrp="1"/>
          </p:cNvSpPr>
          <p:nvPr>
            <p:ph type="body" idx="1" hasCustomPrompt="1"/>
          </p:nvPr>
        </p:nvSpPr>
        <p:spPr>
          <a:xfrm>
            <a:off x="963084" y="4237261"/>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Student’s Specialization</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2008593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358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7086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5089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1"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2" name="Slide Number Placeholder 5">
            <a:extLst>
              <a:ext uri="{FF2B5EF4-FFF2-40B4-BE49-F238E27FC236}">
                <a16:creationId xmlns:a16="http://schemas.microsoft.com/office/drawing/2014/main" id="{A75490AD-C6C9-4021-8C34-1F6444AB48BF}"/>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a:p>
        </p:txBody>
      </p:sp>
    </p:spTree>
    <p:extLst>
      <p:ext uri="{BB962C8B-B14F-4D97-AF65-F5344CB8AC3E}">
        <p14:creationId xmlns:p14="http://schemas.microsoft.com/office/powerpoint/2010/main" val="335222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二等辺三角形 11"/>
          <p:cNvSpPr/>
          <p:nvPr userDrawn="1"/>
        </p:nvSpPr>
        <p:spPr>
          <a:xfrm>
            <a:off x="0" y="6406010"/>
            <a:ext cx="12192000" cy="452885"/>
          </a:xfrm>
          <a:prstGeom prst="triangle">
            <a:avLst>
              <a:gd name="adj" fmla="val 85448"/>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557430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752404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612078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二等辺三角形 9"/>
          <p:cNvSpPr/>
          <p:nvPr userDrawn="1"/>
        </p:nvSpPr>
        <p:spPr>
          <a:xfrm>
            <a:off x="0" y="6482208"/>
            <a:ext cx="12192000" cy="376686"/>
          </a:xfrm>
          <a:prstGeom prst="triangle">
            <a:avLst>
              <a:gd name="adj" fmla="val 62762"/>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
        <p:nvSpPr>
          <p:cNvPr id="13" name="二等辺三角形 10"/>
          <p:cNvSpPr/>
          <p:nvPr userDrawn="1"/>
        </p:nvSpPr>
        <p:spPr>
          <a:xfrm>
            <a:off x="0" y="6676906"/>
            <a:ext cx="12192000" cy="181095"/>
          </a:xfrm>
          <a:prstGeom prst="triangle">
            <a:avLst>
              <a:gd name="adj" fmla="val 3939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p>
        </p:txBody>
      </p:sp>
    </p:spTree>
    <p:extLst>
      <p:ext uri="{BB962C8B-B14F-4D97-AF65-F5344CB8AC3E}">
        <p14:creationId xmlns:p14="http://schemas.microsoft.com/office/powerpoint/2010/main" val="331085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304800"/>
            <a:ext cx="11684000" cy="79216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143000"/>
            <a:ext cx="11684000" cy="5181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C064364F-1F37-4C7B-B31F-2D4F671B2CB9}"/>
              </a:ext>
            </a:extLst>
          </p:cNvPr>
          <p:cNvSpPr txBox="1">
            <a:spLocks/>
          </p:cNvSpPr>
          <p:nvPr userDrawn="1"/>
        </p:nvSpPr>
        <p:spPr>
          <a:xfrm>
            <a:off x="11435142" y="6492875"/>
            <a:ext cx="680658" cy="365125"/>
          </a:xfrm>
          <a:prstGeom prst="rect">
            <a:avLst/>
          </a:prstGeom>
        </p:spPr>
        <p:txBody>
          <a:bodyPr vert="horz" lIns="91440" tIns="45720" rIns="91440" bIns="45720" rtlCol="0" anchor="ctr"/>
          <a:lstStyle>
            <a:defPPr>
              <a:defRPr lang="en-US"/>
            </a:defPPr>
            <a:lvl1pPr marL="0" algn="l"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7D6051F-EF20-4D26-A49B-A9D5F0B34CE8}" type="slidenum">
              <a:rPr lang="en-US" smtClean="0"/>
              <a:pPr/>
              <a:t>‹#›</a:t>
            </a:fld>
            <a:endParaRPr lang="en-US"/>
          </a:p>
        </p:txBody>
      </p:sp>
      <p:pic>
        <p:nvPicPr>
          <p:cNvPr id="7" name="Picture 6" descr="A picture containing photo, table, person, monitor&#10;&#10;Description automatically generated">
            <a:extLst>
              <a:ext uri="{FF2B5EF4-FFF2-40B4-BE49-F238E27FC236}">
                <a16:creationId xmlns:a16="http://schemas.microsoft.com/office/drawing/2014/main" id="{0503738D-67F6-4FC8-88E8-C0D768AD3312}"/>
              </a:ext>
            </a:extLst>
          </p:cNvPr>
          <p:cNvPicPr>
            <a:picLocks noChangeAspect="1"/>
          </p:cNvPicPr>
          <p:nvPr userDrawn="1"/>
        </p:nvPicPr>
        <p:blipFill rotWithShape="1">
          <a:blip r:embed="rId16"/>
          <a:srcRect t="90286" r="71976"/>
          <a:stretch/>
        </p:blipFill>
        <p:spPr>
          <a:xfrm>
            <a:off x="0" y="6373302"/>
            <a:ext cx="2514600" cy="490308"/>
          </a:xfrm>
          <a:prstGeom prst="rect">
            <a:avLst/>
          </a:prstGeom>
        </p:spPr>
      </p:pic>
      <p:sp>
        <p:nvSpPr>
          <p:cNvPr id="4" name="TextBox 3">
            <a:extLst>
              <a:ext uri="{FF2B5EF4-FFF2-40B4-BE49-F238E27FC236}">
                <a16:creationId xmlns:a16="http://schemas.microsoft.com/office/drawing/2014/main" id="{A16EC11E-4ADA-413C-92B1-C0871F068AF1}"/>
              </a:ext>
            </a:extLst>
          </p:cNvPr>
          <p:cNvSpPr txBox="1"/>
          <p:nvPr userDrawn="1"/>
        </p:nvSpPr>
        <p:spPr>
          <a:xfrm>
            <a:off x="10287000" y="6536937"/>
            <a:ext cx="1066800" cy="276999"/>
          </a:xfrm>
          <a:prstGeom prst="rect">
            <a:avLst/>
          </a:prstGeom>
          <a:noFill/>
        </p:spPr>
        <p:txBody>
          <a:bodyPr wrap="square" rtlCol="0">
            <a:spAutoFit/>
          </a:bodyPr>
          <a:lstStyle/>
          <a:p>
            <a:fld id="{98C4007C-554A-4B16-A31C-089CB53EF86F}" type="datetime1">
              <a:rPr lang="en-US" sz="1200" b="1" smtClean="0"/>
              <a:t>5/12/2026</a:t>
            </a:fld>
            <a:endParaRPr lang="en-US" sz="1200" b="1"/>
          </a:p>
        </p:txBody>
      </p:sp>
    </p:spTree>
    <p:extLst>
      <p:ext uri="{BB962C8B-B14F-4D97-AF65-F5344CB8AC3E}">
        <p14:creationId xmlns:p14="http://schemas.microsoft.com/office/powerpoint/2010/main" val="4137453564"/>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50" r:id="rId3"/>
    <p:sldLayoutId id="2147483662" r:id="rId4"/>
    <p:sldLayoutId id="2147483651" r:id="rId5"/>
    <p:sldLayoutId id="2147483660"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hf hdr="0" ftr="0"/>
  <p:txStyles>
    <p:title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Ø"/>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3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621D571-4441-1BD4-F6C2-0F3FB60A7FF5}"/>
              </a:ext>
            </a:extLst>
          </p:cNvPr>
          <p:cNvPicPr>
            <a:picLocks noChangeAspect="1"/>
          </p:cNvPicPr>
          <p:nvPr/>
        </p:nvPicPr>
        <p:blipFill>
          <a:blip r:embed="rId2"/>
          <a:stretch>
            <a:fillRect/>
          </a:stretch>
        </p:blipFill>
        <p:spPr>
          <a:xfrm>
            <a:off x="10418" y="0"/>
            <a:ext cx="7380982" cy="6292700"/>
          </a:xfrm>
          <a:prstGeom prst="rect">
            <a:avLst/>
          </a:prstGeom>
        </p:spPr>
      </p:pic>
      <p:sp>
        <p:nvSpPr>
          <p:cNvPr id="3" name="Subtitle 2">
            <a:extLst>
              <a:ext uri="{FF2B5EF4-FFF2-40B4-BE49-F238E27FC236}">
                <a16:creationId xmlns:a16="http://schemas.microsoft.com/office/drawing/2014/main" id="{82D5A9AC-835B-6C6C-5086-297B213B4CAF}"/>
              </a:ext>
            </a:extLst>
          </p:cNvPr>
          <p:cNvSpPr>
            <a:spLocks noGrp="1"/>
          </p:cNvSpPr>
          <p:nvPr>
            <p:ph type="subTitle" idx="1"/>
          </p:nvPr>
        </p:nvSpPr>
        <p:spPr>
          <a:xfrm>
            <a:off x="7924800" y="4724400"/>
            <a:ext cx="3657600" cy="571500"/>
          </a:xfrm>
        </p:spPr>
        <p:txBody>
          <a:bodyPr>
            <a:normAutofit fontScale="77500" lnSpcReduction="20000"/>
          </a:bodyPr>
          <a:lstStyle/>
          <a:p>
            <a:r>
              <a:rPr lang="en-US" b="1"/>
              <a:t>Project ID : RP-026-079</a:t>
            </a:r>
            <a:endParaRPr lang="en-US"/>
          </a:p>
        </p:txBody>
      </p:sp>
      <p:sp>
        <p:nvSpPr>
          <p:cNvPr id="6" name="TextBox 5">
            <a:extLst>
              <a:ext uri="{FF2B5EF4-FFF2-40B4-BE49-F238E27FC236}">
                <a16:creationId xmlns:a16="http://schemas.microsoft.com/office/drawing/2014/main" id="{584D7042-5AF7-254D-AC1A-BEAACD50E03C}"/>
              </a:ext>
            </a:extLst>
          </p:cNvPr>
          <p:cNvSpPr txBox="1"/>
          <p:nvPr/>
        </p:nvSpPr>
        <p:spPr>
          <a:xfrm>
            <a:off x="7484656" y="2397948"/>
            <a:ext cx="4724400" cy="2062103"/>
          </a:xfrm>
          <a:prstGeom prst="rect">
            <a:avLst/>
          </a:prstGeom>
          <a:noFill/>
        </p:spPr>
        <p:txBody>
          <a:bodyPr wrap="square">
            <a:spAutoFit/>
          </a:bodyPr>
          <a:lstStyle/>
          <a:p>
            <a:pPr algn="ctr"/>
            <a:r>
              <a:rPr lang="en-US" sz="3200" i="0">
                <a:effectLst/>
              </a:rPr>
              <a:t>A Smart IoT-Driven Digital Platform for Sustainable Dry Fish Processing in Sri Lanka</a:t>
            </a:r>
            <a:endParaRPr lang="en-US" sz="3200"/>
          </a:p>
        </p:txBody>
      </p:sp>
      <p:sp>
        <p:nvSpPr>
          <p:cNvPr id="2" name="Rectangle 1">
            <a:extLst>
              <a:ext uri="{FF2B5EF4-FFF2-40B4-BE49-F238E27FC236}">
                <a16:creationId xmlns:a16="http://schemas.microsoft.com/office/drawing/2014/main" id="{A96B22B7-199A-85B3-AFE3-7863FFB41C33}"/>
              </a:ext>
            </a:extLst>
          </p:cNvPr>
          <p:cNvSpPr/>
          <p:nvPr/>
        </p:nvSpPr>
        <p:spPr>
          <a:xfrm>
            <a:off x="6413385" y="0"/>
            <a:ext cx="383435" cy="60038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9508459-B821-CF87-F794-E2D63C94CB5E}"/>
              </a:ext>
            </a:extLst>
          </p:cNvPr>
          <p:cNvSpPr/>
          <p:nvPr/>
        </p:nvSpPr>
        <p:spPr>
          <a:xfrm>
            <a:off x="6797638" y="0"/>
            <a:ext cx="321619" cy="62927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973769B-C211-141B-2BED-C88D6CED2DDF}"/>
              </a:ext>
            </a:extLst>
          </p:cNvPr>
          <p:cNvSpPr/>
          <p:nvPr/>
        </p:nvSpPr>
        <p:spPr>
          <a:xfrm rot="5400000">
            <a:off x="9322799" y="3435746"/>
            <a:ext cx="377603" cy="533630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B83971C-F571-2DF5-4F00-1BA8B0AB9BFD}"/>
              </a:ext>
            </a:extLst>
          </p:cNvPr>
          <p:cNvPicPr>
            <a:picLocks noChangeAspect="1"/>
          </p:cNvPicPr>
          <p:nvPr/>
        </p:nvPicPr>
        <p:blipFill>
          <a:blip r:embed="rId3"/>
          <a:stretch>
            <a:fillRect/>
          </a:stretch>
        </p:blipFill>
        <p:spPr>
          <a:xfrm>
            <a:off x="8608606" y="188747"/>
            <a:ext cx="2476500" cy="2209201"/>
          </a:xfrm>
          <a:prstGeom prst="rect">
            <a:avLst/>
          </a:prstGeom>
        </p:spPr>
      </p:pic>
      <p:sp>
        <p:nvSpPr>
          <p:cNvPr id="15" name="Rectangle 14">
            <a:extLst>
              <a:ext uri="{FF2B5EF4-FFF2-40B4-BE49-F238E27FC236}">
                <a16:creationId xmlns:a16="http://schemas.microsoft.com/office/drawing/2014/main" id="{AA04FD6C-0FBF-7257-A9B6-108C87A93265}"/>
              </a:ext>
            </a:extLst>
          </p:cNvPr>
          <p:cNvSpPr/>
          <p:nvPr/>
        </p:nvSpPr>
        <p:spPr>
          <a:xfrm rot="16200000">
            <a:off x="3228039" y="2736307"/>
            <a:ext cx="321619" cy="67864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1518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F39D3D55-6403-2437-3328-69CBFB1AE8D9}"/>
              </a:ext>
            </a:extLst>
          </p:cNvPr>
          <p:cNvSpPr txBox="1"/>
          <p:nvPr/>
        </p:nvSpPr>
        <p:spPr>
          <a:xfrm>
            <a:off x="1205250" y="4552096"/>
            <a:ext cx="2667000" cy="646331"/>
          </a:xfrm>
          <a:prstGeom prst="rect">
            <a:avLst/>
          </a:prstGeom>
          <a:noFill/>
        </p:spPr>
        <p:txBody>
          <a:bodyPr wrap="square">
            <a:spAutoFit/>
          </a:bodyPr>
          <a:lstStyle/>
          <a:p>
            <a:pPr algn="ctr">
              <a:buNone/>
            </a:pPr>
            <a:r>
              <a:rPr lang="en-US" b="1"/>
              <a:t>Supervisor</a:t>
            </a:r>
            <a:r>
              <a:rPr lang="en-US"/>
              <a:t> </a:t>
            </a:r>
          </a:p>
          <a:p>
            <a:pPr algn="ctr">
              <a:buNone/>
            </a:pPr>
            <a:r>
              <a:rPr lang="en-US"/>
              <a:t>Ms. Jenny Krishara</a:t>
            </a:r>
          </a:p>
        </p:txBody>
      </p:sp>
      <p:sp>
        <p:nvSpPr>
          <p:cNvPr id="20" name="TextBox 19">
            <a:extLst>
              <a:ext uri="{FF2B5EF4-FFF2-40B4-BE49-F238E27FC236}">
                <a16:creationId xmlns:a16="http://schemas.microsoft.com/office/drawing/2014/main" id="{AF0BB002-BAF8-FF0B-5574-664E52515909}"/>
              </a:ext>
            </a:extLst>
          </p:cNvPr>
          <p:cNvSpPr txBox="1"/>
          <p:nvPr/>
        </p:nvSpPr>
        <p:spPr>
          <a:xfrm>
            <a:off x="4748550" y="4419600"/>
            <a:ext cx="2895600" cy="646331"/>
          </a:xfrm>
          <a:prstGeom prst="rect">
            <a:avLst/>
          </a:prstGeom>
          <a:noFill/>
        </p:spPr>
        <p:txBody>
          <a:bodyPr wrap="square" lIns="91440" tIns="45720" rIns="91440" bIns="45720" anchor="t">
            <a:spAutoFit/>
          </a:bodyPr>
          <a:lstStyle/>
          <a:p>
            <a:pPr algn="ctr">
              <a:buNone/>
            </a:pPr>
            <a:r>
              <a:rPr lang="en-US" b="1"/>
              <a:t>Co-Supervisor</a:t>
            </a:r>
            <a:r>
              <a:rPr lang="en-US"/>
              <a:t> </a:t>
            </a:r>
          </a:p>
          <a:p>
            <a:pPr algn="ctr"/>
            <a:r>
              <a:rPr lang="en-US"/>
              <a:t>Dr. Dinuka Wijendra</a:t>
            </a:r>
            <a:endParaRPr lang="en-US" err="1">
              <a:ea typeface="Cambria"/>
            </a:endParaRPr>
          </a:p>
        </p:txBody>
      </p:sp>
      <p:sp>
        <p:nvSpPr>
          <p:cNvPr id="3" name="Rectangle 2">
            <a:extLst>
              <a:ext uri="{FF2B5EF4-FFF2-40B4-BE49-F238E27FC236}">
                <a16:creationId xmlns:a16="http://schemas.microsoft.com/office/drawing/2014/main" id="{E4E14582-9EC8-3355-642B-DCBC2D92C49A}"/>
              </a:ext>
            </a:extLst>
          </p:cNvPr>
          <p:cNvSpPr/>
          <p:nvPr/>
        </p:nvSpPr>
        <p:spPr>
          <a:xfrm>
            <a:off x="-17721" y="-8756"/>
            <a:ext cx="10533322" cy="15733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C679006-AC31-B092-4EE1-9CC567DA8201}"/>
              </a:ext>
            </a:extLst>
          </p:cNvPr>
          <p:cNvPicPr>
            <a:picLocks noChangeAspect="1"/>
          </p:cNvPicPr>
          <p:nvPr/>
        </p:nvPicPr>
        <p:blipFill>
          <a:blip r:embed="rId2"/>
          <a:stretch>
            <a:fillRect/>
          </a:stretch>
        </p:blipFill>
        <p:spPr>
          <a:xfrm>
            <a:off x="1066800" y="212930"/>
            <a:ext cx="2901948" cy="1176630"/>
          </a:xfrm>
          <a:prstGeom prst="rect">
            <a:avLst/>
          </a:prstGeom>
        </p:spPr>
      </p:pic>
      <p:pic>
        <p:nvPicPr>
          <p:cNvPr id="6" name="Picture 5">
            <a:extLst>
              <a:ext uri="{FF2B5EF4-FFF2-40B4-BE49-F238E27FC236}">
                <a16:creationId xmlns:a16="http://schemas.microsoft.com/office/drawing/2014/main" id="{7109E026-8865-FD00-211C-B161A5DB35F6}"/>
              </a:ext>
            </a:extLst>
          </p:cNvPr>
          <p:cNvPicPr>
            <a:picLocks noChangeAspect="1"/>
          </p:cNvPicPr>
          <p:nvPr/>
        </p:nvPicPr>
        <p:blipFill>
          <a:blip r:embed="rId3" cstate="print">
            <a:extLst>
              <a:ext uri="{28A0092B-C50C-407E-A947-70E740481C1C}">
                <a14:useLocalDpi xmlns:a14="http://schemas.microsoft.com/office/drawing/2010/main" val="0"/>
              </a:ext>
            </a:extLst>
          </a:blip>
          <a:srcRect l="2209" t="6875" r="-2209" b="25023"/>
          <a:stretch>
            <a:fillRect/>
          </a:stretch>
        </p:blipFill>
        <p:spPr>
          <a:xfrm>
            <a:off x="1524000" y="2209800"/>
            <a:ext cx="2029500" cy="2075248"/>
          </a:xfrm>
          <a:prstGeom prst="ellipse">
            <a:avLst/>
          </a:prstGeom>
          <a:ln w="63500" cap="rnd">
            <a:solidFill>
              <a:schemeClr val="accent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a:extLst>
              <a:ext uri="{FF2B5EF4-FFF2-40B4-BE49-F238E27FC236}">
                <a16:creationId xmlns:a16="http://schemas.microsoft.com/office/drawing/2014/main" id="{4815269C-F16E-239E-7C32-27E761F63EFB}"/>
              </a:ext>
            </a:extLst>
          </p:cNvPr>
          <p:cNvPicPr>
            <a:picLocks noChangeAspect="1"/>
          </p:cNvPicPr>
          <p:nvPr/>
        </p:nvPicPr>
        <p:blipFill>
          <a:blip r:embed="rId4" cstate="print">
            <a:extLst>
              <a:ext uri="{28A0092B-C50C-407E-A947-70E740481C1C}">
                <a14:useLocalDpi xmlns:a14="http://schemas.microsoft.com/office/drawing/2010/main" val="0"/>
              </a:ext>
            </a:extLst>
          </a:blip>
          <a:srcRect l="1522" t="5005" r="-1522" b="26838"/>
          <a:stretch>
            <a:fillRect/>
          </a:stretch>
        </p:blipFill>
        <p:spPr>
          <a:xfrm>
            <a:off x="5181600" y="2209800"/>
            <a:ext cx="2029500" cy="2075248"/>
          </a:xfrm>
          <a:prstGeom prst="ellipse">
            <a:avLst/>
          </a:prstGeom>
          <a:ln w="63500" cap="rnd">
            <a:solidFill>
              <a:schemeClr val="accent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a:extLst>
              <a:ext uri="{FF2B5EF4-FFF2-40B4-BE49-F238E27FC236}">
                <a16:creationId xmlns:a16="http://schemas.microsoft.com/office/drawing/2014/main" id="{3BA514BB-C81F-4807-17EF-4190A2F74C10}"/>
              </a:ext>
            </a:extLst>
          </p:cNvPr>
          <p:cNvPicPr>
            <a:picLocks noChangeAspect="1"/>
          </p:cNvPicPr>
          <p:nvPr/>
        </p:nvPicPr>
        <p:blipFill>
          <a:blip r:embed="rId5" cstate="print">
            <a:extLst>
              <a:ext uri="{28A0092B-C50C-407E-A947-70E740481C1C}">
                <a14:useLocalDpi xmlns:a14="http://schemas.microsoft.com/office/drawing/2010/main" val="0"/>
              </a:ext>
            </a:extLst>
          </a:blip>
          <a:srcRect l="-6319" t="7365" r="6319" b="24333"/>
          <a:stretch>
            <a:fillRect/>
          </a:stretch>
        </p:blipFill>
        <p:spPr>
          <a:xfrm>
            <a:off x="8763000" y="2209800"/>
            <a:ext cx="2029500" cy="2075248"/>
          </a:xfrm>
          <a:prstGeom prst="ellipse">
            <a:avLst/>
          </a:prstGeom>
          <a:ln w="63500" cap="rnd">
            <a:solidFill>
              <a:schemeClr val="accent1"/>
            </a:solidFill>
          </a:ln>
          <a:effectLst>
            <a:outerShdw blurRad="381000" dist="292100" dir="5400000" sx="-80000" sy="-18000" rotWithShape="0">
              <a:schemeClr val="bg1">
                <a:alpha val="22000"/>
              </a:scheme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a:extLst>
              <a:ext uri="{FF2B5EF4-FFF2-40B4-BE49-F238E27FC236}">
                <a16:creationId xmlns:a16="http://schemas.microsoft.com/office/drawing/2014/main" id="{7FECF491-9909-F9D1-0ABF-33CF993F2BBA}"/>
              </a:ext>
            </a:extLst>
          </p:cNvPr>
          <p:cNvSpPr txBox="1"/>
          <p:nvPr/>
        </p:nvSpPr>
        <p:spPr>
          <a:xfrm>
            <a:off x="8458200" y="4445000"/>
            <a:ext cx="2895600" cy="646331"/>
          </a:xfrm>
          <a:prstGeom prst="rect">
            <a:avLst/>
          </a:prstGeom>
          <a:noFill/>
        </p:spPr>
        <p:txBody>
          <a:bodyPr wrap="square" lIns="91440" tIns="45720" rIns="91440" bIns="45720" anchor="t">
            <a:spAutoFit/>
          </a:bodyPr>
          <a:lstStyle/>
          <a:p>
            <a:pPr algn="ctr">
              <a:buNone/>
            </a:pPr>
            <a:r>
              <a:rPr lang="en-US" b="1">
                <a:solidFill>
                  <a:srgbClr val="000000"/>
                </a:solidFill>
              </a:rPr>
              <a:t>External Supervisor</a:t>
            </a:r>
            <a:r>
              <a:rPr lang="en-US" b="1"/>
              <a:t> </a:t>
            </a:r>
          </a:p>
          <a:p>
            <a:pPr algn="ctr"/>
            <a:r>
              <a:rPr lang="en-US"/>
              <a:t>Mr. Dinuth Jayasekara</a:t>
            </a:r>
          </a:p>
        </p:txBody>
      </p:sp>
    </p:spTree>
    <p:extLst>
      <p:ext uri="{BB962C8B-B14F-4D97-AF65-F5344CB8AC3E}">
        <p14:creationId xmlns:p14="http://schemas.microsoft.com/office/powerpoint/2010/main" val="725102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23F76-835D-302F-C7F8-43643649FB5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2D80090-6B6A-59E6-4C18-E8EC6783658F}"/>
              </a:ext>
            </a:extLst>
          </p:cNvPr>
          <p:cNvSpPr txBox="1"/>
          <p:nvPr/>
        </p:nvSpPr>
        <p:spPr>
          <a:xfrm>
            <a:off x="778934" y="4352394"/>
            <a:ext cx="2286000" cy="923330"/>
          </a:xfrm>
          <a:prstGeom prst="rect">
            <a:avLst/>
          </a:prstGeom>
          <a:noFill/>
        </p:spPr>
        <p:txBody>
          <a:bodyPr wrap="square">
            <a:spAutoFit/>
          </a:bodyPr>
          <a:lstStyle/>
          <a:p>
            <a:pPr algn="ctr">
              <a:buNone/>
            </a:pPr>
            <a:r>
              <a:rPr lang="en-US" b="1">
                <a:solidFill>
                  <a:srgbClr val="000000"/>
                </a:solidFill>
              </a:rPr>
              <a:t>Team Leader</a:t>
            </a:r>
            <a:br>
              <a:rPr lang="en-US"/>
            </a:br>
            <a:r>
              <a:rPr lang="en-US"/>
              <a:t>VIVIPEM L B R V IT22639844</a:t>
            </a:r>
          </a:p>
        </p:txBody>
      </p:sp>
      <p:sp>
        <p:nvSpPr>
          <p:cNvPr id="5" name="TextBox 4">
            <a:extLst>
              <a:ext uri="{FF2B5EF4-FFF2-40B4-BE49-F238E27FC236}">
                <a16:creationId xmlns:a16="http://schemas.microsoft.com/office/drawing/2014/main" id="{8C0A8536-FBB6-3F88-7035-03AAE62A4D0B}"/>
              </a:ext>
            </a:extLst>
          </p:cNvPr>
          <p:cNvSpPr txBox="1"/>
          <p:nvPr/>
        </p:nvSpPr>
        <p:spPr>
          <a:xfrm>
            <a:off x="3333702" y="4490893"/>
            <a:ext cx="2743200" cy="646331"/>
          </a:xfrm>
          <a:prstGeom prst="rect">
            <a:avLst/>
          </a:prstGeom>
          <a:noFill/>
        </p:spPr>
        <p:txBody>
          <a:bodyPr wrap="square">
            <a:spAutoFit/>
          </a:bodyPr>
          <a:lstStyle/>
          <a:p>
            <a:pPr algn="ctr">
              <a:buNone/>
            </a:pPr>
            <a:r>
              <a:rPr lang="sv-SE"/>
              <a:t>GUNASEKARA D T C D P IT22127396</a:t>
            </a:r>
          </a:p>
        </p:txBody>
      </p:sp>
      <p:sp>
        <p:nvSpPr>
          <p:cNvPr id="7" name="TextBox 6">
            <a:extLst>
              <a:ext uri="{FF2B5EF4-FFF2-40B4-BE49-F238E27FC236}">
                <a16:creationId xmlns:a16="http://schemas.microsoft.com/office/drawing/2014/main" id="{17BF3259-14D1-915B-E33A-151886D729E3}"/>
              </a:ext>
            </a:extLst>
          </p:cNvPr>
          <p:cNvSpPr txBox="1"/>
          <p:nvPr/>
        </p:nvSpPr>
        <p:spPr>
          <a:xfrm>
            <a:off x="6034568" y="4490893"/>
            <a:ext cx="2971800" cy="646331"/>
          </a:xfrm>
          <a:prstGeom prst="rect">
            <a:avLst/>
          </a:prstGeom>
          <a:noFill/>
        </p:spPr>
        <p:txBody>
          <a:bodyPr wrap="square">
            <a:spAutoFit/>
          </a:bodyPr>
          <a:lstStyle/>
          <a:p>
            <a:pPr algn="ctr">
              <a:buNone/>
            </a:pPr>
            <a:r>
              <a:rPr lang="en-US"/>
              <a:t>PESHALA G A K J IT22554536</a:t>
            </a:r>
          </a:p>
        </p:txBody>
      </p:sp>
      <p:sp>
        <p:nvSpPr>
          <p:cNvPr id="10" name="TextBox 9">
            <a:extLst>
              <a:ext uri="{FF2B5EF4-FFF2-40B4-BE49-F238E27FC236}">
                <a16:creationId xmlns:a16="http://schemas.microsoft.com/office/drawing/2014/main" id="{A1BE4E72-334C-C902-2AFE-AD333A4AFAA5}"/>
              </a:ext>
            </a:extLst>
          </p:cNvPr>
          <p:cNvSpPr txBox="1"/>
          <p:nvPr/>
        </p:nvSpPr>
        <p:spPr>
          <a:xfrm>
            <a:off x="9006368" y="4490892"/>
            <a:ext cx="2667000" cy="646331"/>
          </a:xfrm>
          <a:prstGeom prst="rect">
            <a:avLst/>
          </a:prstGeom>
          <a:noFill/>
        </p:spPr>
        <p:txBody>
          <a:bodyPr wrap="square">
            <a:spAutoFit/>
          </a:bodyPr>
          <a:lstStyle/>
          <a:p>
            <a:pPr algn="ctr">
              <a:buNone/>
            </a:pPr>
            <a:r>
              <a:rPr lang="en-US"/>
              <a:t>SANJAYA E W M IT22189394</a:t>
            </a:r>
          </a:p>
        </p:txBody>
      </p:sp>
      <p:sp>
        <p:nvSpPr>
          <p:cNvPr id="2" name="Rectangle 1">
            <a:extLst>
              <a:ext uri="{FF2B5EF4-FFF2-40B4-BE49-F238E27FC236}">
                <a16:creationId xmlns:a16="http://schemas.microsoft.com/office/drawing/2014/main" id="{44EC450F-DD20-9489-8E09-8818E8222BE7}"/>
              </a:ext>
            </a:extLst>
          </p:cNvPr>
          <p:cNvSpPr/>
          <p:nvPr/>
        </p:nvSpPr>
        <p:spPr>
          <a:xfrm>
            <a:off x="-17721" y="-8756"/>
            <a:ext cx="10533322" cy="15733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7124C2E-464B-A79B-D578-787E35FEDC8D}"/>
              </a:ext>
            </a:extLst>
          </p:cNvPr>
          <p:cNvPicPr>
            <a:picLocks noChangeAspect="1"/>
          </p:cNvPicPr>
          <p:nvPr/>
        </p:nvPicPr>
        <p:blipFill>
          <a:blip r:embed="rId2"/>
          <a:stretch>
            <a:fillRect/>
          </a:stretch>
        </p:blipFill>
        <p:spPr>
          <a:xfrm>
            <a:off x="1066800" y="212930"/>
            <a:ext cx="2901948" cy="1176630"/>
          </a:xfrm>
          <a:prstGeom prst="rect">
            <a:avLst/>
          </a:prstGeom>
        </p:spPr>
      </p:pic>
      <p:pic>
        <p:nvPicPr>
          <p:cNvPr id="6" name="Picture 5">
            <a:extLst>
              <a:ext uri="{FF2B5EF4-FFF2-40B4-BE49-F238E27FC236}">
                <a16:creationId xmlns:a16="http://schemas.microsoft.com/office/drawing/2014/main" id="{5F28BACA-A842-32F2-8AE6-57909827A688}"/>
              </a:ext>
            </a:extLst>
          </p:cNvPr>
          <p:cNvPicPr>
            <a:picLocks noChangeAspect="1"/>
          </p:cNvPicPr>
          <p:nvPr/>
        </p:nvPicPr>
        <p:blipFill>
          <a:blip r:embed="rId3" cstate="print">
            <a:extLst>
              <a:ext uri="{28A0092B-C50C-407E-A947-70E740481C1C}">
                <a14:useLocalDpi xmlns:a14="http://schemas.microsoft.com/office/drawing/2010/main" val="0"/>
              </a:ext>
            </a:extLst>
          </a:blip>
          <a:srcRect t="8161" b="8161"/>
          <a:stretch/>
        </p:blipFill>
        <p:spPr>
          <a:xfrm>
            <a:off x="913378" y="2209800"/>
            <a:ext cx="2017111" cy="1837558"/>
          </a:xfrm>
          <a:prstGeom prst="ellipse">
            <a:avLst/>
          </a:prstGeom>
          <a:ln w="28575">
            <a:solidFill>
              <a:schemeClr val="tx1"/>
            </a:solidFill>
          </a:ln>
          <a:effectLst>
            <a:softEdge rad="0"/>
          </a:effectLst>
        </p:spPr>
      </p:pic>
      <p:pic>
        <p:nvPicPr>
          <p:cNvPr id="11" name="Picture 10">
            <a:extLst>
              <a:ext uri="{FF2B5EF4-FFF2-40B4-BE49-F238E27FC236}">
                <a16:creationId xmlns:a16="http://schemas.microsoft.com/office/drawing/2014/main" id="{052AC42C-6EA1-427C-00A6-E6F510B430F5}"/>
              </a:ext>
            </a:extLst>
          </p:cNvPr>
          <p:cNvPicPr>
            <a:picLocks noChangeAspect="1"/>
          </p:cNvPicPr>
          <p:nvPr/>
        </p:nvPicPr>
        <p:blipFill>
          <a:blip r:embed="rId4" cstate="print">
            <a:extLst>
              <a:ext uri="{28A0092B-C50C-407E-A947-70E740481C1C}">
                <a14:useLocalDpi xmlns:a14="http://schemas.microsoft.com/office/drawing/2010/main" val="0"/>
              </a:ext>
            </a:extLst>
          </a:blip>
          <a:srcRect t="13062" b="13062"/>
          <a:stretch/>
        </p:blipFill>
        <p:spPr>
          <a:xfrm>
            <a:off x="3686213" y="2209800"/>
            <a:ext cx="2017111" cy="1837558"/>
          </a:xfrm>
          <a:prstGeom prst="ellipse">
            <a:avLst/>
          </a:prstGeom>
          <a:ln w="28575">
            <a:solidFill>
              <a:schemeClr val="tx1"/>
            </a:solidFill>
          </a:ln>
          <a:effectLst>
            <a:softEdge rad="0"/>
          </a:effectLst>
        </p:spPr>
      </p:pic>
      <p:pic>
        <p:nvPicPr>
          <p:cNvPr id="13" name="Picture 12">
            <a:extLst>
              <a:ext uri="{FF2B5EF4-FFF2-40B4-BE49-F238E27FC236}">
                <a16:creationId xmlns:a16="http://schemas.microsoft.com/office/drawing/2014/main" id="{3E8B8389-2B11-85A2-9EC3-B65E83A52481}"/>
              </a:ext>
            </a:extLst>
          </p:cNvPr>
          <p:cNvPicPr>
            <a:picLocks noChangeAspect="1"/>
          </p:cNvPicPr>
          <p:nvPr/>
        </p:nvPicPr>
        <p:blipFill>
          <a:blip r:embed="rId5" cstate="print">
            <a:extLst>
              <a:ext uri="{28A0092B-C50C-407E-A947-70E740481C1C}">
                <a14:useLocalDpi xmlns:a14="http://schemas.microsoft.com/office/drawing/2010/main" val="0"/>
              </a:ext>
            </a:extLst>
          </a:blip>
          <a:srcRect l="-1152" t="5986" r="1152" b="21847"/>
          <a:stretch>
            <a:fillRect/>
          </a:stretch>
        </p:blipFill>
        <p:spPr>
          <a:xfrm>
            <a:off x="6488677" y="2133600"/>
            <a:ext cx="2017111" cy="1837558"/>
          </a:xfrm>
          <a:prstGeom prst="ellipse">
            <a:avLst/>
          </a:prstGeom>
          <a:ln w="28575">
            <a:solidFill>
              <a:schemeClr val="tx1"/>
            </a:solidFill>
          </a:ln>
          <a:effectLst>
            <a:softEdge rad="0"/>
          </a:effectLst>
        </p:spPr>
      </p:pic>
      <p:pic>
        <p:nvPicPr>
          <p:cNvPr id="15" name="Picture 14">
            <a:extLst>
              <a:ext uri="{FF2B5EF4-FFF2-40B4-BE49-F238E27FC236}">
                <a16:creationId xmlns:a16="http://schemas.microsoft.com/office/drawing/2014/main" id="{4435AA02-87AC-D9FA-7ED5-29763D269584}"/>
              </a:ext>
            </a:extLst>
          </p:cNvPr>
          <p:cNvPicPr>
            <a:picLocks noChangeAspect="1"/>
          </p:cNvPicPr>
          <p:nvPr/>
        </p:nvPicPr>
        <p:blipFill>
          <a:blip r:embed="rId6" cstate="print">
            <a:extLst>
              <a:ext uri="{28A0092B-C50C-407E-A947-70E740481C1C}">
                <a14:useLocalDpi xmlns:a14="http://schemas.microsoft.com/office/drawing/2010/main" val="0"/>
              </a:ext>
            </a:extLst>
          </a:blip>
          <a:srcRect l="5745" t="16547" r="9357" b="36325"/>
          <a:stretch>
            <a:fillRect/>
          </a:stretch>
        </p:blipFill>
        <p:spPr>
          <a:xfrm>
            <a:off x="9238178" y="2209800"/>
            <a:ext cx="2017111" cy="1837558"/>
          </a:xfrm>
          <a:prstGeom prst="ellipse">
            <a:avLst/>
          </a:prstGeom>
          <a:ln w="28575">
            <a:solidFill>
              <a:schemeClr val="tx1"/>
            </a:solidFill>
          </a:ln>
          <a:effectLst>
            <a:softEdge rad="0"/>
          </a:effectLst>
        </p:spPr>
      </p:pic>
    </p:spTree>
    <p:extLst>
      <p:ext uri="{BB962C8B-B14F-4D97-AF65-F5344CB8AC3E}">
        <p14:creationId xmlns:p14="http://schemas.microsoft.com/office/powerpoint/2010/main" val="4238604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8C18-41F5-67B6-D324-848A6A42673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2B35A41-0DDE-140E-CD2D-FF717C5E79B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5AEA20EE-AB75-BA0E-DC0C-CA6DC7732391}"/>
              </a:ext>
            </a:extLst>
          </p:cNvPr>
          <p:cNvSpPr/>
          <p:nvPr/>
        </p:nvSpPr>
        <p:spPr>
          <a:xfrm>
            <a:off x="0" y="0"/>
            <a:ext cx="3962400" cy="626819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9FE222A-B2C3-93B1-7CF5-1C11608E4E51}"/>
              </a:ext>
            </a:extLst>
          </p:cNvPr>
          <p:cNvSpPr txBox="1">
            <a:spLocks/>
          </p:cNvSpPr>
          <p:nvPr/>
        </p:nvSpPr>
        <p:spPr>
          <a:xfrm>
            <a:off x="304800" y="132603"/>
            <a:ext cx="4495800" cy="9144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bg1"/>
                </a:solidFill>
              </a:rPr>
              <a:t>Content</a:t>
            </a:r>
          </a:p>
        </p:txBody>
      </p:sp>
      <p:sp>
        <p:nvSpPr>
          <p:cNvPr id="6" name="TextBox 5">
            <a:extLst>
              <a:ext uri="{FF2B5EF4-FFF2-40B4-BE49-F238E27FC236}">
                <a16:creationId xmlns:a16="http://schemas.microsoft.com/office/drawing/2014/main" id="{80CBB34C-C3C1-D6B2-06C0-8D69732DF6DF}"/>
              </a:ext>
            </a:extLst>
          </p:cNvPr>
          <p:cNvSpPr txBox="1"/>
          <p:nvPr/>
        </p:nvSpPr>
        <p:spPr>
          <a:xfrm>
            <a:off x="4611829" y="592180"/>
            <a:ext cx="6809091"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Tx/>
              <a:buAutoNum type="arabicPeriod"/>
            </a:pPr>
            <a:r>
              <a:rPr lang="en-US" sz="2400" b="1">
                <a:solidFill>
                  <a:srgbClr val="000000"/>
                </a:solidFill>
              </a:rPr>
              <a:t>Introduction</a:t>
            </a:r>
            <a:r>
              <a:rPr lang="en-US" sz="2400" b="1">
                <a:solidFill>
                  <a:srgbClr val="000000"/>
                </a:solidFill>
                <a:ea typeface="+mn-lt"/>
                <a:cs typeface="+mn-lt"/>
              </a:rPr>
              <a:t> Video</a:t>
            </a:r>
          </a:p>
          <a:p>
            <a:endParaRPr lang="en-US" sz="2400" b="1">
              <a:ea typeface="Cambria"/>
            </a:endParaRPr>
          </a:p>
          <a:p>
            <a:r>
              <a:rPr lang="en-US" sz="2400" b="1">
                <a:ea typeface="Cambria"/>
              </a:rPr>
              <a:t>2.   Introduction</a:t>
            </a:r>
          </a:p>
          <a:p>
            <a:endParaRPr lang="en-US" sz="2400" b="1">
              <a:ea typeface="Cambria"/>
            </a:endParaRPr>
          </a:p>
          <a:p>
            <a:r>
              <a:rPr lang="en-US" sz="2400" b="1"/>
              <a:t>3.   Research Problem</a:t>
            </a:r>
            <a:endParaRPr lang="en-US" sz="2400" b="1">
              <a:ea typeface="Cambria"/>
            </a:endParaRPr>
          </a:p>
          <a:p>
            <a:endParaRPr lang="en-US" sz="2400" b="1"/>
          </a:p>
          <a:p>
            <a:r>
              <a:rPr lang="en-US" sz="2400" b="1"/>
              <a:t>4.  Who will benefit from the solution</a:t>
            </a:r>
            <a:endParaRPr lang="en-US" sz="2400" b="1">
              <a:ea typeface="Cambria"/>
            </a:endParaRPr>
          </a:p>
          <a:p>
            <a:endParaRPr lang="en-US" sz="2400" b="1">
              <a:ea typeface="Cambria"/>
            </a:endParaRPr>
          </a:p>
          <a:p>
            <a:r>
              <a:rPr lang="en-US" sz="2400" b="1"/>
              <a:t>5.  </a:t>
            </a:r>
            <a:r>
              <a:rPr lang="en-US" sz="2400" b="1">
                <a:solidFill>
                  <a:srgbClr val="000000"/>
                </a:solidFill>
                <a:ea typeface="+mn-lt"/>
                <a:cs typeface="+mn-lt"/>
              </a:rPr>
              <a:t>Comments</a:t>
            </a:r>
          </a:p>
          <a:p>
            <a:endParaRPr lang="en-US" sz="2400" b="1"/>
          </a:p>
          <a:p>
            <a:r>
              <a:rPr lang="en-US" sz="2400" b="1"/>
              <a:t>6.  Individual component</a:t>
            </a:r>
            <a:endParaRPr lang="en-US" sz="2400" b="1">
              <a:ea typeface="Cambria"/>
            </a:endParaRPr>
          </a:p>
          <a:p>
            <a:endParaRPr lang="en-US" sz="2400" b="1"/>
          </a:p>
          <a:p>
            <a:r>
              <a:rPr lang="en-US" sz="2400" b="1"/>
              <a:t>7.  Commercialization Plan </a:t>
            </a:r>
          </a:p>
          <a:p>
            <a:pPr marL="342900" indent="-342900" algn="ctr">
              <a:buAutoNum type="arabicPeriod"/>
            </a:pPr>
            <a:endParaRPr lang="en-US" sz="2400">
              <a:ea typeface="Cambria"/>
            </a:endParaRPr>
          </a:p>
        </p:txBody>
      </p:sp>
    </p:spTree>
    <p:extLst>
      <p:ext uri="{BB962C8B-B14F-4D97-AF65-F5344CB8AC3E}">
        <p14:creationId xmlns:p14="http://schemas.microsoft.com/office/powerpoint/2010/main" val="23609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72A0F-FCBE-62C6-A2D0-239F90514BA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54DFC2E-8858-98B7-D96D-8B9DF307D159}"/>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80497D2A-31E7-C34A-7AA4-CD6F49684040}"/>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5ACD5F17-01B4-4B7F-A46A-5E282B7CFC42}"/>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14E29FF-E4FB-E64F-A0D7-7413329D6A28}"/>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8977BF1-0792-B25B-AE5A-EF6FE5E85DD8}"/>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155198D-5C8E-DD76-2FE5-9AE23F3D0380}"/>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253B2625-7C3B-7904-DF58-A4E75D07129C}"/>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F63686E-8B0B-AF6C-AAAC-13F39A986C1D}"/>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2D5E406-18DA-B25D-0778-A9A792E242EA}"/>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0B6E905-95D7-CF1A-7368-3BA4AE0F8B6D}"/>
              </a:ext>
            </a:extLst>
          </p:cNvPr>
          <p:cNvPicPr>
            <a:picLocks noChangeAspect="1"/>
          </p:cNvPicPr>
          <p:nvPr/>
        </p:nvPicPr>
        <p:blipFill>
          <a:blip r:embed="rId2"/>
          <a:stretch>
            <a:fillRect/>
          </a:stretch>
        </p:blipFill>
        <p:spPr>
          <a:xfrm>
            <a:off x="10952255" y="0"/>
            <a:ext cx="1255695" cy="1120163"/>
          </a:xfrm>
          <a:prstGeom prst="rect">
            <a:avLst/>
          </a:prstGeom>
        </p:spPr>
      </p:pic>
      <p:sp>
        <p:nvSpPr>
          <p:cNvPr id="14" name="Title 1">
            <a:extLst>
              <a:ext uri="{FF2B5EF4-FFF2-40B4-BE49-F238E27FC236}">
                <a16:creationId xmlns:a16="http://schemas.microsoft.com/office/drawing/2014/main" id="{AAFC559E-3C25-E696-0587-00252F1CDE8D}"/>
              </a:ext>
            </a:extLst>
          </p:cNvPr>
          <p:cNvSpPr txBox="1">
            <a:spLocks/>
          </p:cNvSpPr>
          <p:nvPr/>
        </p:nvSpPr>
        <p:spPr>
          <a:xfrm>
            <a:off x="951566" y="2602515"/>
            <a:ext cx="10288867" cy="121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01.</a:t>
            </a:r>
            <a:r>
              <a:rPr lang="en-US" b="1">
                <a:solidFill>
                  <a:schemeClr val="accent1"/>
                </a:solidFill>
                <a:latin typeface="Adobe Devanagari"/>
                <a:ea typeface="Cambria"/>
              </a:rPr>
              <a:t> </a:t>
            </a:r>
            <a:r>
              <a:rPr lang="en-US" sz="4800" b="1">
                <a:solidFill>
                  <a:schemeClr val="accent1"/>
                </a:solidFill>
                <a:latin typeface="Cambria"/>
                <a:ea typeface="Cambria"/>
              </a:rPr>
              <a:t>Introduction</a:t>
            </a:r>
            <a:r>
              <a:rPr lang="en-US" b="1">
                <a:solidFill>
                  <a:schemeClr val="accent1"/>
                </a:solidFill>
                <a:latin typeface="Adobe Devanagari"/>
              </a:rPr>
              <a:t> Video</a:t>
            </a:r>
          </a:p>
        </p:txBody>
      </p:sp>
    </p:spTree>
    <p:extLst>
      <p:ext uri="{BB962C8B-B14F-4D97-AF65-F5344CB8AC3E}">
        <p14:creationId xmlns:p14="http://schemas.microsoft.com/office/powerpoint/2010/main" val="3220180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B5EC6-DA08-F337-66C4-9CA821E1B0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0B5AB48-7B4C-891B-3213-62DE7574B46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pic>
        <p:nvPicPr>
          <p:cNvPr id="13" name="Picture 12">
            <a:extLst>
              <a:ext uri="{FF2B5EF4-FFF2-40B4-BE49-F238E27FC236}">
                <a16:creationId xmlns:a16="http://schemas.microsoft.com/office/drawing/2014/main" id="{EC6A20CA-9160-6603-5B4C-328564956512}"/>
              </a:ext>
            </a:extLst>
          </p:cNvPr>
          <p:cNvPicPr>
            <a:picLocks noChangeAspect="1"/>
          </p:cNvPicPr>
          <p:nvPr/>
        </p:nvPicPr>
        <p:blipFill>
          <a:blip r:embed="rId4"/>
          <a:stretch>
            <a:fillRect/>
          </a:stretch>
        </p:blipFill>
        <p:spPr>
          <a:xfrm>
            <a:off x="10952255" y="0"/>
            <a:ext cx="1255695" cy="1120163"/>
          </a:xfrm>
          <a:prstGeom prst="rect">
            <a:avLst/>
          </a:prstGeom>
        </p:spPr>
      </p:pic>
      <p:pic>
        <p:nvPicPr>
          <p:cNvPr id="3" name="Intro video">
            <a:hlinkClick r:id="" action="ppaction://media"/>
            <a:extLst>
              <a:ext uri="{FF2B5EF4-FFF2-40B4-BE49-F238E27FC236}">
                <a16:creationId xmlns:a16="http://schemas.microsoft.com/office/drawing/2014/main" id="{60FEF24E-122C-89A9-31A6-9A4C2282F3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38" y="4011"/>
            <a:ext cx="12221566" cy="6855435"/>
          </a:xfrm>
          <a:prstGeom prst="rect">
            <a:avLst/>
          </a:prstGeom>
        </p:spPr>
      </p:pic>
    </p:spTree>
    <p:extLst>
      <p:ext uri="{BB962C8B-B14F-4D97-AF65-F5344CB8AC3E}">
        <p14:creationId xmlns:p14="http://schemas.microsoft.com/office/powerpoint/2010/main" val="2374797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AAFA5-D0C7-3DED-F717-8AEF53CFC82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E7AF7B-5F7E-6128-7CC2-4F757547782C}"/>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F02E3B28-6C2B-0C7A-5CDE-C7A2EED281DE}"/>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D3C4330A-D768-C5FA-0D86-2ABF37AEB176}"/>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3C7273C-1727-A243-E38E-9BD39B38A03D}"/>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D8FFB76C-0936-7BF9-545C-DF091151F17B}"/>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2D8B60CA-D98B-E3A7-FDA4-022778646B19}"/>
              </a:ext>
            </a:extLst>
          </p:cNvPr>
          <p:cNvSpPr txBox="1">
            <a:spLocks/>
          </p:cNvSpPr>
          <p:nvPr/>
        </p:nvSpPr>
        <p:spPr>
          <a:xfrm>
            <a:off x="596642" y="702908"/>
            <a:ext cx="4800600"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02. Introduction</a:t>
            </a:r>
          </a:p>
        </p:txBody>
      </p:sp>
      <p:sp>
        <p:nvSpPr>
          <p:cNvPr id="9" name="Rectangle 8">
            <a:extLst>
              <a:ext uri="{FF2B5EF4-FFF2-40B4-BE49-F238E27FC236}">
                <a16:creationId xmlns:a16="http://schemas.microsoft.com/office/drawing/2014/main" id="{116C066A-BCF5-00AE-C9BE-EA7AAF8A3D0B}"/>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36F3D06-DCB2-27C8-3EA4-7AB66942E02D}"/>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5874378-131F-543F-643B-99B5FF77E12C}"/>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25B27B-3C15-2374-0CD6-91A127793DE5}"/>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6E591AC-259A-0FE3-8C75-B30FB98E4E03}"/>
              </a:ext>
            </a:extLst>
          </p:cNvPr>
          <p:cNvPicPr>
            <a:picLocks noChangeAspect="1"/>
          </p:cNvPicPr>
          <p:nvPr/>
        </p:nvPicPr>
        <p:blipFill>
          <a:blip r:embed="rId2"/>
          <a:stretch>
            <a:fillRect/>
          </a:stretch>
        </p:blipFill>
        <p:spPr>
          <a:xfrm>
            <a:off x="10952255" y="0"/>
            <a:ext cx="1255695" cy="1120163"/>
          </a:xfrm>
          <a:prstGeom prst="rect">
            <a:avLst/>
          </a:prstGeom>
        </p:spPr>
      </p:pic>
      <p:grpSp>
        <p:nvGrpSpPr>
          <p:cNvPr id="27" name="Group 26">
            <a:extLst>
              <a:ext uri="{FF2B5EF4-FFF2-40B4-BE49-F238E27FC236}">
                <a16:creationId xmlns:a16="http://schemas.microsoft.com/office/drawing/2014/main" id="{F15A4E21-0E3B-0A22-A016-CE6A169DC7E7}"/>
              </a:ext>
            </a:extLst>
          </p:cNvPr>
          <p:cNvGrpSpPr/>
          <p:nvPr/>
        </p:nvGrpSpPr>
        <p:grpSpPr>
          <a:xfrm>
            <a:off x="828521" y="1544663"/>
            <a:ext cx="4684255" cy="2780055"/>
            <a:chOff x="601980" y="1612898"/>
            <a:chExt cx="3648788" cy="2004532"/>
          </a:xfrm>
        </p:grpSpPr>
        <p:sp>
          <p:nvSpPr>
            <p:cNvPr id="13" name="Rectangle: Rounded Corners 12">
              <a:extLst>
                <a:ext uri="{FF2B5EF4-FFF2-40B4-BE49-F238E27FC236}">
                  <a16:creationId xmlns:a16="http://schemas.microsoft.com/office/drawing/2014/main" id="{171507FF-7AD4-90E3-4FB5-6AB7CBA9A3E3}"/>
                </a:ext>
              </a:extLst>
            </p:cNvPr>
            <p:cNvSpPr/>
            <p:nvPr/>
          </p:nvSpPr>
          <p:spPr>
            <a:xfrm>
              <a:off x="601980" y="1612898"/>
              <a:ext cx="3556000" cy="1595384"/>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ea typeface="Cambria"/>
              </a:endParaRPr>
            </a:p>
          </p:txBody>
        </p:sp>
        <p:sp>
          <p:nvSpPr>
            <p:cNvPr id="19" name="TextBox 18">
              <a:extLst>
                <a:ext uri="{FF2B5EF4-FFF2-40B4-BE49-F238E27FC236}">
                  <a16:creationId xmlns:a16="http://schemas.microsoft.com/office/drawing/2014/main" id="{9A9A0FC8-FA7A-B1BE-8C4C-FA9449355B15}"/>
                </a:ext>
              </a:extLst>
            </p:cNvPr>
            <p:cNvSpPr txBox="1"/>
            <p:nvPr/>
          </p:nvSpPr>
          <p:spPr>
            <a:xfrm>
              <a:off x="1040545" y="1733837"/>
              <a:ext cx="32102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lumMod val="60000"/>
                      <a:lumOff val="40000"/>
                    </a:schemeClr>
                  </a:solidFill>
                  <a:latin typeface="Times New Roman"/>
                  <a:ea typeface="+mn-lt"/>
                  <a:cs typeface="Times New Roman"/>
                </a:rPr>
                <a:t>About Dry Fish Processing?</a:t>
              </a:r>
              <a:endParaRPr lang="en-US" b="1">
                <a:solidFill>
                  <a:schemeClr val="accent1">
                    <a:lumMod val="60000"/>
                    <a:lumOff val="40000"/>
                  </a:schemeClr>
                </a:solidFill>
                <a:latin typeface="Times New Roman"/>
                <a:ea typeface="Cambria"/>
                <a:cs typeface="Times New Roman"/>
              </a:endParaRPr>
            </a:p>
          </p:txBody>
        </p:sp>
        <p:sp>
          <p:nvSpPr>
            <p:cNvPr id="23" name="TextBox 22">
              <a:extLst>
                <a:ext uri="{FF2B5EF4-FFF2-40B4-BE49-F238E27FC236}">
                  <a16:creationId xmlns:a16="http://schemas.microsoft.com/office/drawing/2014/main" id="{8AA14DE4-E9DA-00C8-4EC0-BD2372DDD405}"/>
                </a:ext>
              </a:extLst>
            </p:cNvPr>
            <p:cNvSpPr txBox="1"/>
            <p:nvPr/>
          </p:nvSpPr>
          <p:spPr>
            <a:xfrm>
              <a:off x="877519" y="2086187"/>
              <a:ext cx="2908791" cy="15312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Times New Roman"/>
                  <a:cs typeface="Times New Roman"/>
                </a:rPr>
                <a:t>Traditional fish preservation method in Sri Lanka.</a:t>
              </a:r>
              <a:endParaRPr lang="en-US">
                <a:ea typeface="Cambria"/>
              </a:endParaRPr>
            </a:p>
            <a:p>
              <a:pPr marL="285750" indent="-285750">
                <a:buFont typeface="Arial"/>
                <a:buChar char="•"/>
              </a:pPr>
              <a:endParaRPr lang="en-US">
                <a:latin typeface="Times New Roman"/>
                <a:ea typeface="Cambria"/>
                <a:cs typeface="Times New Roman"/>
              </a:endParaRPr>
            </a:p>
            <a:p>
              <a:pPr marL="285750" indent="-285750">
                <a:buFont typeface="Arial"/>
                <a:buChar char="•"/>
              </a:pPr>
              <a:r>
                <a:rPr lang="en-US">
                  <a:latin typeface="Times New Roman"/>
                  <a:ea typeface="Cambria"/>
                  <a:cs typeface="Times New Roman"/>
                </a:rPr>
                <a:t>Fish is cleaned, salted, and sun-dried to extend shelf life.</a:t>
              </a:r>
            </a:p>
            <a:p>
              <a:pPr marL="285750" indent="-285750" algn="l">
                <a:buFont typeface="Arial"/>
                <a:buChar char="•"/>
              </a:pPr>
              <a:endParaRPr lang="en-US" sz="1200">
                <a:latin typeface="Times New Roman"/>
                <a:ea typeface="Cambria"/>
                <a:cs typeface="Times New Roman"/>
              </a:endParaRPr>
            </a:p>
            <a:p>
              <a:endParaRPr lang="en-US" sz="1200">
                <a:latin typeface="Times New Roman"/>
                <a:ea typeface="Cambria"/>
                <a:cs typeface="Times New Roman"/>
              </a:endParaRPr>
            </a:p>
            <a:p>
              <a:endParaRPr lang="en-US">
                <a:ea typeface="Cambria"/>
              </a:endParaRPr>
            </a:p>
          </p:txBody>
        </p:sp>
      </p:grpSp>
      <p:grpSp>
        <p:nvGrpSpPr>
          <p:cNvPr id="28" name="Group 27">
            <a:extLst>
              <a:ext uri="{FF2B5EF4-FFF2-40B4-BE49-F238E27FC236}">
                <a16:creationId xmlns:a16="http://schemas.microsoft.com/office/drawing/2014/main" id="{811388BB-7531-45A6-4612-E81B4D0F033D}"/>
              </a:ext>
            </a:extLst>
          </p:cNvPr>
          <p:cNvGrpSpPr/>
          <p:nvPr/>
        </p:nvGrpSpPr>
        <p:grpSpPr>
          <a:xfrm>
            <a:off x="6638004" y="1544663"/>
            <a:ext cx="4556875" cy="2481843"/>
            <a:chOff x="7399020" y="1709420"/>
            <a:chExt cx="3565616" cy="2239192"/>
          </a:xfrm>
        </p:grpSpPr>
        <p:sp>
          <p:nvSpPr>
            <p:cNvPr id="15" name="Rectangle: Rounded Corners 14">
              <a:extLst>
                <a:ext uri="{FF2B5EF4-FFF2-40B4-BE49-F238E27FC236}">
                  <a16:creationId xmlns:a16="http://schemas.microsoft.com/office/drawing/2014/main" id="{50FDEE3A-C62D-4AA4-FFCE-4803BC3F7EEA}"/>
                </a:ext>
              </a:extLst>
            </p:cNvPr>
            <p:cNvSpPr/>
            <p:nvPr/>
          </p:nvSpPr>
          <p:spPr>
            <a:xfrm>
              <a:off x="7399020" y="1709420"/>
              <a:ext cx="3556000" cy="2019299"/>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TextBox 17">
              <a:extLst>
                <a:ext uri="{FF2B5EF4-FFF2-40B4-BE49-F238E27FC236}">
                  <a16:creationId xmlns:a16="http://schemas.microsoft.com/office/drawing/2014/main" id="{108C921F-4640-BD99-6DBA-4AE964A758B9}"/>
                </a:ext>
              </a:extLst>
            </p:cNvPr>
            <p:cNvSpPr txBox="1"/>
            <p:nvPr/>
          </p:nvSpPr>
          <p:spPr>
            <a:xfrm>
              <a:off x="8002138" y="1859639"/>
              <a:ext cx="2356331" cy="6778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lumMod val="60000"/>
                      <a:lumOff val="40000"/>
                    </a:schemeClr>
                  </a:solidFill>
                  <a:latin typeface="Times New Roman"/>
                  <a:cs typeface="Times New Roman"/>
                </a:rPr>
                <a:t>Importance of the Industry</a:t>
              </a:r>
              <a:endParaRPr lang="en-US">
                <a:solidFill>
                  <a:schemeClr val="accent1">
                    <a:lumMod val="60000"/>
                    <a:lumOff val="40000"/>
                  </a:schemeClr>
                </a:solidFill>
                <a:ea typeface="Cambria"/>
              </a:endParaRPr>
            </a:p>
            <a:p>
              <a:pPr algn="l"/>
              <a:endParaRPr lang="en-US">
                <a:ea typeface="Cambria"/>
              </a:endParaRPr>
            </a:p>
          </p:txBody>
        </p:sp>
        <p:sp>
          <p:nvSpPr>
            <p:cNvPr id="24" name="TextBox 23">
              <a:extLst>
                <a:ext uri="{FF2B5EF4-FFF2-40B4-BE49-F238E27FC236}">
                  <a16:creationId xmlns:a16="http://schemas.microsoft.com/office/drawing/2014/main" id="{8CEFD8B4-A311-7AD8-41FA-9CE189507179}"/>
                </a:ext>
              </a:extLst>
            </p:cNvPr>
            <p:cNvSpPr txBox="1"/>
            <p:nvPr/>
          </p:nvSpPr>
          <p:spPr>
            <a:xfrm>
              <a:off x="7615969" y="2115890"/>
              <a:ext cx="3348667" cy="18327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Times New Roman"/>
                  <a:cs typeface="Times New Roman"/>
                </a:rPr>
                <a:t>Supports many coastal fishing communities.</a:t>
              </a: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Provides an affordable protein source.</a:t>
              </a: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Reduces fish spoilage and waste.</a:t>
              </a:r>
              <a:endParaRPr lang="en-US">
                <a:ea typeface="Cambria"/>
              </a:endParaRPr>
            </a:p>
            <a:p>
              <a:pPr algn="l"/>
              <a:endParaRPr lang="en-US">
                <a:ea typeface="Cambria"/>
              </a:endParaRPr>
            </a:p>
          </p:txBody>
        </p:sp>
      </p:grpSp>
      <p:grpSp>
        <p:nvGrpSpPr>
          <p:cNvPr id="26" name="Group 25">
            <a:extLst>
              <a:ext uri="{FF2B5EF4-FFF2-40B4-BE49-F238E27FC236}">
                <a16:creationId xmlns:a16="http://schemas.microsoft.com/office/drawing/2014/main" id="{356FA04F-FA8D-D3D4-D970-2166110FF6FE}"/>
              </a:ext>
            </a:extLst>
          </p:cNvPr>
          <p:cNvGrpSpPr/>
          <p:nvPr/>
        </p:nvGrpSpPr>
        <p:grpSpPr>
          <a:xfrm>
            <a:off x="2978458" y="4024251"/>
            <a:ext cx="5955091" cy="2846055"/>
            <a:chOff x="6098540" y="4168414"/>
            <a:chExt cx="4142946" cy="2340041"/>
          </a:xfrm>
        </p:grpSpPr>
        <p:sp>
          <p:nvSpPr>
            <p:cNvPr id="17" name="Rectangle: Rounded Corners 16">
              <a:extLst>
                <a:ext uri="{FF2B5EF4-FFF2-40B4-BE49-F238E27FC236}">
                  <a16:creationId xmlns:a16="http://schemas.microsoft.com/office/drawing/2014/main" id="{B6447156-7F1E-A822-781C-5ABF0069EB3C}"/>
                </a:ext>
              </a:extLst>
            </p:cNvPr>
            <p:cNvSpPr/>
            <p:nvPr/>
          </p:nvSpPr>
          <p:spPr>
            <a:xfrm>
              <a:off x="6098540" y="4168414"/>
              <a:ext cx="4142946" cy="1795505"/>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TextBox 21">
              <a:extLst>
                <a:ext uri="{FF2B5EF4-FFF2-40B4-BE49-F238E27FC236}">
                  <a16:creationId xmlns:a16="http://schemas.microsoft.com/office/drawing/2014/main" id="{CEF56711-B554-D16C-30FB-7E686A517778}"/>
                </a:ext>
              </a:extLst>
            </p:cNvPr>
            <p:cNvSpPr txBox="1"/>
            <p:nvPr/>
          </p:nvSpPr>
          <p:spPr>
            <a:xfrm>
              <a:off x="6799213" y="4266353"/>
              <a:ext cx="2278065" cy="5314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accent1">
                      <a:lumMod val="60000"/>
                      <a:lumOff val="40000"/>
                    </a:schemeClr>
                  </a:solidFill>
                  <a:latin typeface="Times New Roman"/>
                  <a:cs typeface="Times New Roman"/>
                </a:rPr>
                <a:t>What will the System Improve?</a:t>
              </a:r>
              <a:endParaRPr lang="en-US">
                <a:solidFill>
                  <a:schemeClr val="accent1">
                    <a:lumMod val="60000"/>
                    <a:lumOff val="40000"/>
                  </a:schemeClr>
                </a:solidFill>
                <a:ea typeface="Cambria"/>
              </a:endParaRPr>
            </a:p>
            <a:p>
              <a:pPr algn="l"/>
              <a:endParaRPr lang="en-US">
                <a:ea typeface="Cambria"/>
              </a:endParaRPr>
            </a:p>
          </p:txBody>
        </p:sp>
        <p:sp>
          <p:nvSpPr>
            <p:cNvPr id="20" name="TextBox 19">
              <a:extLst>
                <a:ext uri="{FF2B5EF4-FFF2-40B4-BE49-F238E27FC236}">
                  <a16:creationId xmlns:a16="http://schemas.microsoft.com/office/drawing/2014/main" id="{5C974D63-610B-B2C7-AEA8-9C157E8B44E3}"/>
                </a:ext>
              </a:extLst>
            </p:cNvPr>
            <p:cNvSpPr txBox="1"/>
            <p:nvPr/>
          </p:nvSpPr>
          <p:spPr>
            <a:xfrm>
              <a:off x="6392675" y="4637615"/>
              <a:ext cx="3568013" cy="18708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Times New Roman"/>
                  <a:cs typeface="Times New Roman"/>
                </a:rPr>
                <a:t>Monitor drying conditions using IoT sensors.</a:t>
              </a:r>
              <a:endParaRPr lang="en-US">
                <a:ea typeface="Cambria"/>
              </a:endParaRP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Predict drying time and spoilage risk.</a:t>
              </a:r>
              <a:endParaRPr lang="en-US">
                <a:ea typeface="Cambria"/>
              </a:endParaRPr>
            </a:p>
            <a:p>
              <a:pPr marL="285750" indent="-285750">
                <a:buFont typeface="Arial"/>
                <a:buChar char="•"/>
              </a:pPr>
              <a:endParaRPr lang="en-US">
                <a:latin typeface="Times New Roman"/>
                <a:cs typeface="Times New Roman"/>
              </a:endParaRPr>
            </a:p>
            <a:p>
              <a:pPr marL="285750" indent="-285750">
                <a:buFont typeface="Arial"/>
                <a:buChar char="•"/>
              </a:pPr>
              <a:r>
                <a:rPr lang="en-US">
                  <a:latin typeface="Times New Roman"/>
                  <a:cs typeface="Times New Roman"/>
                </a:rPr>
                <a:t>Maintain digital records of processing batches.</a:t>
              </a:r>
              <a:endParaRPr lang="en-US">
                <a:ea typeface="Cambria"/>
              </a:endParaRPr>
            </a:p>
            <a:p>
              <a:pPr algn="l"/>
              <a:endParaRPr lang="en-US">
                <a:ea typeface="Cambria"/>
              </a:endParaRPr>
            </a:p>
          </p:txBody>
        </p:sp>
      </p:grpSp>
    </p:spTree>
    <p:extLst>
      <p:ext uri="{BB962C8B-B14F-4D97-AF65-F5344CB8AC3E}">
        <p14:creationId xmlns:p14="http://schemas.microsoft.com/office/powerpoint/2010/main" val="4097481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E8D7957-1A24-D415-BD60-0DC95E33BB90}"/>
              </a:ext>
            </a:extLst>
          </p:cNvPr>
          <p:cNvSpPr txBox="1">
            <a:spLocks/>
          </p:cNvSpPr>
          <p:nvPr/>
        </p:nvSpPr>
        <p:spPr>
          <a:xfrm>
            <a:off x="762000" y="228601"/>
            <a:ext cx="6324600" cy="1219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03. Research Problem</a:t>
            </a:r>
          </a:p>
        </p:txBody>
      </p:sp>
      <p:sp>
        <p:nvSpPr>
          <p:cNvPr id="5" name="Isosceles Triangle 4">
            <a:extLst>
              <a:ext uri="{FF2B5EF4-FFF2-40B4-BE49-F238E27FC236}">
                <a16:creationId xmlns:a16="http://schemas.microsoft.com/office/drawing/2014/main" id="{6D9A3886-52D2-7D9F-EA13-0E59E67DF1AF}"/>
              </a:ext>
            </a:extLst>
          </p:cNvPr>
          <p:cNvSpPr/>
          <p:nvPr/>
        </p:nvSpPr>
        <p:spPr>
          <a:xfrm rot="5400000">
            <a:off x="-228600" y="3352801"/>
            <a:ext cx="1524000" cy="106680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5">
            <a:extLst>
              <a:ext uri="{FF2B5EF4-FFF2-40B4-BE49-F238E27FC236}">
                <a16:creationId xmlns:a16="http://schemas.microsoft.com/office/drawing/2014/main" id="{9544342E-049B-797D-A894-6A3AFFECF81D}"/>
              </a:ext>
            </a:extLst>
          </p:cNvPr>
          <p:cNvSpPr/>
          <p:nvPr/>
        </p:nvSpPr>
        <p:spPr>
          <a:xfrm rot="5400000">
            <a:off x="-228600" y="4945789"/>
            <a:ext cx="1524000" cy="1066800"/>
          </a:xfrm>
          <a:prstGeom prst="triangle">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22066FA-E4AC-4A32-246F-0345F3D53D85}"/>
              </a:ext>
            </a:extLst>
          </p:cNvPr>
          <p:cNvPicPr>
            <a:picLocks noChangeAspect="1"/>
          </p:cNvPicPr>
          <p:nvPr/>
        </p:nvPicPr>
        <p:blipFill>
          <a:blip r:embed="rId2"/>
          <a:stretch>
            <a:fillRect/>
          </a:stretch>
        </p:blipFill>
        <p:spPr>
          <a:xfrm>
            <a:off x="10952255" y="0"/>
            <a:ext cx="1255695" cy="1120163"/>
          </a:xfrm>
          <a:prstGeom prst="rect">
            <a:avLst/>
          </a:prstGeom>
        </p:spPr>
      </p:pic>
      <p:grpSp>
        <p:nvGrpSpPr>
          <p:cNvPr id="7" name="Group 6">
            <a:extLst>
              <a:ext uri="{FF2B5EF4-FFF2-40B4-BE49-F238E27FC236}">
                <a16:creationId xmlns:a16="http://schemas.microsoft.com/office/drawing/2014/main" id="{59CA8DFC-D33C-59A9-A3D3-1BB731A7E48D}"/>
              </a:ext>
            </a:extLst>
          </p:cNvPr>
          <p:cNvGrpSpPr/>
          <p:nvPr/>
        </p:nvGrpSpPr>
        <p:grpSpPr>
          <a:xfrm>
            <a:off x="1066183" y="1903009"/>
            <a:ext cx="5246373" cy="2740358"/>
            <a:chOff x="1653129" y="4147820"/>
            <a:chExt cx="4093076" cy="1884239"/>
          </a:xfrm>
        </p:grpSpPr>
        <p:sp>
          <p:nvSpPr>
            <p:cNvPr id="9" name="Rectangle: Rounded Corners 8">
              <a:extLst>
                <a:ext uri="{FF2B5EF4-FFF2-40B4-BE49-F238E27FC236}">
                  <a16:creationId xmlns:a16="http://schemas.microsoft.com/office/drawing/2014/main" id="{92772B30-5B13-C556-9275-8EB308EE9ED1}"/>
                </a:ext>
              </a:extLst>
            </p:cNvPr>
            <p:cNvSpPr/>
            <p:nvPr/>
          </p:nvSpPr>
          <p:spPr>
            <a:xfrm>
              <a:off x="1653129" y="4147820"/>
              <a:ext cx="4009080" cy="1816099"/>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0" name="TextBox 20">
              <a:extLst>
                <a:ext uri="{FF2B5EF4-FFF2-40B4-BE49-F238E27FC236}">
                  <a16:creationId xmlns:a16="http://schemas.microsoft.com/office/drawing/2014/main" id="{E58B15F8-0E47-63FE-5BD6-5FA721156E67}"/>
                </a:ext>
              </a:extLst>
            </p:cNvPr>
            <p:cNvSpPr txBox="1"/>
            <p:nvPr/>
          </p:nvSpPr>
          <p:spPr>
            <a:xfrm>
              <a:off x="2178071" y="4328022"/>
              <a:ext cx="3042708" cy="550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accent1">
                      <a:lumMod val="60000"/>
                      <a:lumOff val="40000"/>
                    </a:schemeClr>
                  </a:solidFill>
                  <a:latin typeface="Times New Roman"/>
                  <a:cs typeface="Times New Roman"/>
                </a:rPr>
                <a:t>Current Challenges</a:t>
              </a:r>
              <a:endParaRPr lang="en-US" sz="2000">
                <a:solidFill>
                  <a:schemeClr val="accent1">
                    <a:lumMod val="60000"/>
                    <a:lumOff val="40000"/>
                  </a:schemeClr>
                </a:solidFill>
                <a:ea typeface="Cambria"/>
              </a:endParaRPr>
            </a:p>
            <a:p>
              <a:pPr algn="l"/>
              <a:endParaRPr lang="en-US">
                <a:ea typeface="Cambria"/>
              </a:endParaRPr>
            </a:p>
          </p:txBody>
        </p:sp>
        <p:sp>
          <p:nvSpPr>
            <p:cNvPr id="11" name="TextBox 7">
              <a:extLst>
                <a:ext uri="{FF2B5EF4-FFF2-40B4-BE49-F238E27FC236}">
                  <a16:creationId xmlns:a16="http://schemas.microsoft.com/office/drawing/2014/main" id="{25664970-8C70-C678-14B5-D360079F9E05}"/>
                </a:ext>
              </a:extLst>
            </p:cNvPr>
            <p:cNvSpPr txBox="1"/>
            <p:nvPr/>
          </p:nvSpPr>
          <p:spPr>
            <a:xfrm>
              <a:off x="1719586" y="4719992"/>
              <a:ext cx="4026619" cy="131206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r>
                <a:rPr lang="en-US" sz="2000">
                  <a:latin typeface="Times New Roman"/>
                  <a:cs typeface="Times New Roman"/>
                </a:rPr>
                <a:t>Drying decisions depend on experience.</a:t>
              </a:r>
              <a:endParaRPr lang="en-US" sz="2000">
                <a:latin typeface="Times New Roman"/>
                <a:ea typeface="Cambria"/>
                <a:cs typeface="Times New Roman"/>
              </a:endParaRPr>
            </a:p>
            <a:p>
              <a:pPr marL="285750" indent="-285750">
                <a:buFont typeface="Arial"/>
                <a:buChar char="•"/>
              </a:pPr>
              <a:endParaRPr lang="en-US" sz="2000">
                <a:latin typeface="Times New Roman"/>
                <a:cs typeface="Times New Roman"/>
              </a:endParaRPr>
            </a:p>
            <a:p>
              <a:pPr marL="285750" indent="-285750">
                <a:buFont typeface="Arial"/>
                <a:buChar char="•"/>
              </a:pPr>
              <a:r>
                <a:rPr lang="en-US" sz="2000">
                  <a:latin typeface="Times New Roman"/>
                  <a:cs typeface="Times New Roman"/>
                </a:rPr>
                <a:t>Weather conditions affect drying quality.</a:t>
              </a:r>
              <a:endParaRPr lang="en-US" sz="2000">
                <a:latin typeface="Times New Roman"/>
                <a:ea typeface="Cambria"/>
                <a:cs typeface="Times New Roman"/>
              </a:endParaRPr>
            </a:p>
            <a:p>
              <a:pPr marL="285750" indent="-285750">
                <a:buFont typeface="Arial"/>
                <a:buChar char="•"/>
              </a:pPr>
              <a:endParaRPr lang="en-US" sz="2000">
                <a:latin typeface="Times New Roman"/>
                <a:cs typeface="Times New Roman"/>
              </a:endParaRPr>
            </a:p>
            <a:p>
              <a:pPr marL="285750" indent="-285750">
                <a:buFont typeface="Arial"/>
                <a:buChar char="•"/>
              </a:pPr>
              <a:r>
                <a:rPr lang="en-US" sz="2000">
                  <a:latin typeface="Times New Roman"/>
                  <a:cs typeface="Times New Roman"/>
                </a:rPr>
                <a:t>Lack of monitoring and traceability systems.</a:t>
              </a:r>
              <a:endParaRPr lang="en-US">
                <a:ea typeface="Cambria"/>
              </a:endParaRPr>
            </a:p>
            <a:p>
              <a:pPr algn="l"/>
              <a:endParaRPr lang="en-US">
                <a:ea typeface="Cambria"/>
              </a:endParaRPr>
            </a:p>
          </p:txBody>
        </p:sp>
      </p:grpSp>
      <p:grpSp>
        <p:nvGrpSpPr>
          <p:cNvPr id="12" name="Group 11">
            <a:extLst>
              <a:ext uri="{FF2B5EF4-FFF2-40B4-BE49-F238E27FC236}">
                <a16:creationId xmlns:a16="http://schemas.microsoft.com/office/drawing/2014/main" id="{493A43BA-24FF-AA7C-5C59-9FF90B1826E2}"/>
              </a:ext>
            </a:extLst>
          </p:cNvPr>
          <p:cNvGrpSpPr/>
          <p:nvPr/>
        </p:nvGrpSpPr>
        <p:grpSpPr>
          <a:xfrm>
            <a:off x="6441372" y="3499090"/>
            <a:ext cx="5138710" cy="2740358"/>
            <a:chOff x="1653129" y="4147820"/>
            <a:chExt cx="4009080" cy="1884239"/>
          </a:xfrm>
        </p:grpSpPr>
        <p:sp>
          <p:nvSpPr>
            <p:cNvPr id="13" name="Rectangle: Rounded Corners 12">
              <a:extLst>
                <a:ext uri="{FF2B5EF4-FFF2-40B4-BE49-F238E27FC236}">
                  <a16:creationId xmlns:a16="http://schemas.microsoft.com/office/drawing/2014/main" id="{6EE64205-2795-23C0-2F37-322C7E1ECC49}"/>
                </a:ext>
              </a:extLst>
            </p:cNvPr>
            <p:cNvSpPr/>
            <p:nvPr/>
          </p:nvSpPr>
          <p:spPr>
            <a:xfrm>
              <a:off x="1653129" y="4147820"/>
              <a:ext cx="4009080" cy="1816099"/>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a:p>
          </p:txBody>
        </p:sp>
        <p:sp>
          <p:nvSpPr>
            <p:cNvPr id="14" name="TextBox 20">
              <a:extLst>
                <a:ext uri="{FF2B5EF4-FFF2-40B4-BE49-F238E27FC236}">
                  <a16:creationId xmlns:a16="http://schemas.microsoft.com/office/drawing/2014/main" id="{59AA9A51-69CE-858A-2048-B6E339CEF15A}"/>
                </a:ext>
              </a:extLst>
            </p:cNvPr>
            <p:cNvSpPr txBox="1"/>
            <p:nvPr/>
          </p:nvSpPr>
          <p:spPr>
            <a:xfrm>
              <a:off x="3134078" y="4328022"/>
              <a:ext cx="1130695" cy="550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accent1">
                      <a:lumMod val="60000"/>
                      <a:lumOff val="40000"/>
                    </a:schemeClr>
                  </a:solidFill>
                  <a:ea typeface="+mn-lt"/>
                  <a:cs typeface="+mn-lt"/>
                </a:rPr>
                <a:t>Impact</a:t>
              </a:r>
              <a:endParaRPr lang="en-US" b="1">
                <a:solidFill>
                  <a:schemeClr val="accent1">
                    <a:lumMod val="60000"/>
                    <a:lumOff val="40000"/>
                  </a:schemeClr>
                </a:solidFill>
                <a:ea typeface="Cambria"/>
              </a:endParaRPr>
            </a:p>
            <a:p>
              <a:pPr algn="l"/>
              <a:endParaRPr lang="en-US">
                <a:ea typeface="Cambria"/>
              </a:endParaRPr>
            </a:p>
          </p:txBody>
        </p:sp>
        <p:sp>
          <p:nvSpPr>
            <p:cNvPr id="15" name="TextBox 7">
              <a:extLst>
                <a:ext uri="{FF2B5EF4-FFF2-40B4-BE49-F238E27FC236}">
                  <a16:creationId xmlns:a16="http://schemas.microsoft.com/office/drawing/2014/main" id="{DB3A27CD-B691-5030-3369-35874A0C98B1}"/>
                </a:ext>
              </a:extLst>
            </p:cNvPr>
            <p:cNvSpPr txBox="1"/>
            <p:nvPr/>
          </p:nvSpPr>
          <p:spPr>
            <a:xfrm>
              <a:off x="1832057" y="4719992"/>
              <a:ext cx="3793643" cy="131206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Font typeface="Arial"/>
                <a:buChar char="•"/>
              </a:pPr>
              <a:r>
                <a:rPr lang="en-US" sz="2000">
                  <a:ea typeface="+mn-lt"/>
                  <a:cs typeface="+mn-lt"/>
                </a:rPr>
                <a:t>Post-harvest losses and inconsistent product quality.</a:t>
              </a:r>
            </a:p>
            <a:p>
              <a:pPr>
                <a:buFont typeface="Arial"/>
                <a:buChar char="•"/>
              </a:pPr>
              <a:endParaRPr lang="en-US" sz="2000">
                <a:ea typeface="+mn-lt"/>
                <a:cs typeface="+mn-lt"/>
              </a:endParaRPr>
            </a:p>
            <a:p>
              <a:pPr>
                <a:buFont typeface="Arial"/>
                <a:buChar char="•"/>
              </a:pPr>
              <a:r>
                <a:rPr lang="en-US" sz="2000">
                  <a:ea typeface="+mn-lt"/>
                  <a:cs typeface="+mn-lt"/>
                </a:rPr>
                <a:t>Limited traceability of processing batches.</a:t>
              </a:r>
              <a:endParaRPr lang="en-US">
                <a:ea typeface="+mn-lt"/>
                <a:cs typeface="+mn-lt"/>
              </a:endParaRPr>
            </a:p>
            <a:p>
              <a:pPr marL="285750" indent="-285750">
                <a:buFont typeface="Arial"/>
                <a:buChar char="•"/>
              </a:pPr>
              <a:endParaRPr lang="en-US" sz="2000">
                <a:latin typeface="Times New Roman"/>
                <a:ea typeface="Cambria"/>
                <a:cs typeface="Times New Roman"/>
              </a:endParaRPr>
            </a:p>
            <a:p>
              <a:pPr algn="l"/>
              <a:endParaRPr lang="en-US">
                <a:ea typeface="Cambria"/>
              </a:endParaRPr>
            </a:p>
          </p:txBody>
        </p:sp>
      </p:grpSp>
      <p:sp>
        <p:nvSpPr>
          <p:cNvPr id="20" name="TextBox 19">
            <a:extLst>
              <a:ext uri="{FF2B5EF4-FFF2-40B4-BE49-F238E27FC236}">
                <a16:creationId xmlns:a16="http://schemas.microsoft.com/office/drawing/2014/main" id="{E09F3FBC-56CB-C45A-9D53-9E25CA841262}"/>
              </a:ext>
            </a:extLst>
          </p:cNvPr>
          <p:cNvSpPr txBox="1"/>
          <p:nvPr/>
        </p:nvSpPr>
        <p:spPr>
          <a:xfrm>
            <a:off x="5189838" y="6538784"/>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aseline="0">
                <a:latin typeface="Cambria"/>
              </a:rPr>
              <a:t>&lt;&lt; RP-026-079&gt;&gt;</a:t>
            </a:r>
            <a:endParaRPr lang="en-US"/>
          </a:p>
          <a:p>
            <a:pPr algn="ctr"/>
            <a:endParaRPr lang="en-US"/>
          </a:p>
        </p:txBody>
      </p:sp>
    </p:spTree>
    <p:extLst>
      <p:ext uri="{BB962C8B-B14F-4D97-AF65-F5344CB8AC3E}">
        <p14:creationId xmlns:p14="http://schemas.microsoft.com/office/powerpoint/2010/main" val="27775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A3C7D-58E8-F2F8-9B48-6687C05560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874A298-162D-941D-07BC-A5B7CF5C278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BBD40862-86C6-5722-A6CC-E59C1033B02C}"/>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C8BB537-6D5C-D74F-3DDE-B16C8FFD06AA}"/>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69A227B-6D01-7CAA-753E-1C3A9E448183}"/>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E25BCBA6-EE45-0771-0CA7-636D3392F913}"/>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698D61F-075E-647D-C0F6-052C721A7E6E}"/>
              </a:ext>
            </a:extLst>
          </p:cNvPr>
          <p:cNvSpPr txBox="1">
            <a:spLocks/>
          </p:cNvSpPr>
          <p:nvPr/>
        </p:nvSpPr>
        <p:spPr>
          <a:xfrm>
            <a:off x="-906388" y="649991"/>
            <a:ext cx="6522928" cy="8382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4800" b="1">
                <a:solidFill>
                  <a:schemeClr val="accent1"/>
                </a:solidFill>
                <a:latin typeface="Adobe Devanagari"/>
              </a:rPr>
              <a:t>05. Comments</a:t>
            </a:r>
          </a:p>
        </p:txBody>
      </p:sp>
      <p:sp>
        <p:nvSpPr>
          <p:cNvPr id="9" name="Rectangle 8">
            <a:extLst>
              <a:ext uri="{FF2B5EF4-FFF2-40B4-BE49-F238E27FC236}">
                <a16:creationId xmlns:a16="http://schemas.microsoft.com/office/drawing/2014/main" id="{A3BD4593-D586-7696-8B9A-42D69AC71E20}"/>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BE2DEA5-0873-98A0-75E3-3FFE8A75BE7C}"/>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0521D7A-509E-C382-8113-2F9F51A5926C}"/>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29A5DBA-6A0F-3215-4495-8A1DAE562B2B}"/>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91D845C-5A43-CDFF-B30E-FA32122E34A9}"/>
              </a:ext>
            </a:extLst>
          </p:cNvPr>
          <p:cNvPicPr>
            <a:picLocks noChangeAspect="1"/>
          </p:cNvPicPr>
          <p:nvPr/>
        </p:nvPicPr>
        <p:blipFill>
          <a:blip r:embed="rId2"/>
          <a:stretch>
            <a:fillRect/>
          </a:stretch>
        </p:blipFill>
        <p:spPr>
          <a:xfrm>
            <a:off x="10952255" y="0"/>
            <a:ext cx="1255695" cy="1120163"/>
          </a:xfrm>
          <a:prstGeom prst="rect">
            <a:avLst/>
          </a:prstGeom>
        </p:spPr>
      </p:pic>
      <p:graphicFrame>
        <p:nvGraphicFramePr>
          <p:cNvPr id="8" name="Table 7">
            <a:extLst>
              <a:ext uri="{FF2B5EF4-FFF2-40B4-BE49-F238E27FC236}">
                <a16:creationId xmlns:a16="http://schemas.microsoft.com/office/drawing/2014/main" id="{2B3060D7-56C8-D6E3-567F-211BBB620A81}"/>
              </a:ext>
            </a:extLst>
          </p:cNvPr>
          <p:cNvGraphicFramePr>
            <a:graphicFrameLocks noGrp="1"/>
          </p:cNvGraphicFramePr>
          <p:nvPr>
            <p:extLst>
              <p:ext uri="{D42A27DB-BD31-4B8C-83A1-F6EECF244321}">
                <p14:modId xmlns:p14="http://schemas.microsoft.com/office/powerpoint/2010/main" val="1741499711"/>
              </p:ext>
            </p:extLst>
          </p:nvPr>
        </p:nvGraphicFramePr>
        <p:xfrm>
          <a:off x="1596081" y="1390135"/>
          <a:ext cx="8853935" cy="5059680"/>
        </p:xfrm>
        <a:graphic>
          <a:graphicData uri="http://schemas.openxmlformats.org/drawingml/2006/table">
            <a:tbl>
              <a:tblPr firstRow="1" bandRow="1">
                <a:tableStyleId>{5940675A-B579-460E-94D1-54222C63F5DA}</a:tableStyleId>
              </a:tblPr>
              <a:tblGrid>
                <a:gridCol w="1964622">
                  <a:extLst>
                    <a:ext uri="{9D8B030D-6E8A-4147-A177-3AD203B41FA5}">
                      <a16:colId xmlns:a16="http://schemas.microsoft.com/office/drawing/2014/main" val="127274233"/>
                    </a:ext>
                  </a:extLst>
                </a:gridCol>
                <a:gridCol w="3747369">
                  <a:extLst>
                    <a:ext uri="{9D8B030D-6E8A-4147-A177-3AD203B41FA5}">
                      <a16:colId xmlns:a16="http://schemas.microsoft.com/office/drawing/2014/main" val="1502181300"/>
                    </a:ext>
                  </a:extLst>
                </a:gridCol>
                <a:gridCol w="3141944">
                  <a:extLst>
                    <a:ext uri="{9D8B030D-6E8A-4147-A177-3AD203B41FA5}">
                      <a16:colId xmlns:a16="http://schemas.microsoft.com/office/drawing/2014/main" val="1127017550"/>
                    </a:ext>
                  </a:extLst>
                </a:gridCol>
              </a:tblGrid>
              <a:tr h="4996953">
                <a:tc>
                  <a:txBody>
                    <a:bodyPr/>
                    <a:lstStyle/>
                    <a:p>
                      <a:pPr lvl="1" algn="ctr">
                        <a:buNone/>
                      </a:pPr>
                      <a:endParaRPr lang="en-US" sz="1800" b="0" i="0" u="none" strike="noStrike" noProof="0">
                        <a:latin typeface="Cambria"/>
                        <a:ea typeface="Cambria"/>
                      </a:endParaRPr>
                    </a:p>
                    <a:p>
                      <a:pPr lvl="1" algn="ctr">
                        <a:buNone/>
                      </a:pPr>
                      <a:endParaRPr lang="en-US" sz="1800" b="0" i="0" u="none" strike="noStrike" noProof="0">
                        <a:latin typeface="Cambria"/>
                        <a:ea typeface="Cambria"/>
                      </a:endParaRPr>
                    </a:p>
                    <a:p>
                      <a:pPr marL="0" marR="0" lvl="0" indent="0" algn="ctr">
                        <a:lnSpc>
                          <a:spcPct val="100000"/>
                        </a:lnSpc>
                        <a:spcBef>
                          <a:spcPct val="0"/>
                        </a:spcBef>
                        <a:spcAft>
                          <a:spcPts val="0"/>
                        </a:spcAft>
                        <a:buNone/>
                      </a:pPr>
                      <a:endParaRPr lang="en-US" sz="1800" b="0" i="0" u="none" strike="noStrike" cap="all" noProof="0">
                        <a:solidFill>
                          <a:srgbClr val="000000"/>
                        </a:solidFill>
                        <a:latin typeface="Cambria"/>
                        <a:ea typeface="Cambria"/>
                      </a:endParaRPr>
                    </a:p>
                    <a:p>
                      <a:pPr marL="0" marR="0" lvl="0" indent="0" algn="ctr">
                        <a:lnSpc>
                          <a:spcPct val="100000"/>
                        </a:lnSpc>
                        <a:spcBef>
                          <a:spcPct val="0"/>
                        </a:spcBef>
                        <a:spcAft>
                          <a:spcPts val="0"/>
                        </a:spcAft>
                        <a:buNone/>
                      </a:pPr>
                      <a:endParaRPr lang="en-US" sz="1800" b="0" i="0" u="none" strike="noStrike" cap="all" noProof="0">
                        <a:solidFill>
                          <a:srgbClr val="000000"/>
                        </a:solidFill>
                        <a:latin typeface="Cambria"/>
                        <a:ea typeface="Cambria"/>
                      </a:endParaRPr>
                    </a:p>
                    <a:p>
                      <a:pPr marL="0" marR="0" lvl="0" indent="0" algn="ctr">
                        <a:lnSpc>
                          <a:spcPct val="100000"/>
                        </a:lnSpc>
                        <a:spcBef>
                          <a:spcPct val="0"/>
                        </a:spcBef>
                        <a:spcAft>
                          <a:spcPts val="0"/>
                        </a:spcAft>
                        <a:buNone/>
                      </a:pPr>
                      <a:endParaRPr lang="en-US" sz="1800" b="0" i="0" u="none" strike="noStrike" cap="all" noProof="0">
                        <a:solidFill>
                          <a:srgbClr val="000000"/>
                        </a:solidFill>
                        <a:latin typeface="Cambria"/>
                        <a:ea typeface="Cambria"/>
                      </a:endParaRPr>
                    </a:p>
                    <a:p>
                      <a:pPr marL="0" marR="0" lvl="0" indent="0" algn="ctr">
                        <a:lnSpc>
                          <a:spcPct val="100000"/>
                        </a:lnSpc>
                        <a:spcBef>
                          <a:spcPct val="0"/>
                        </a:spcBef>
                        <a:spcAft>
                          <a:spcPts val="0"/>
                        </a:spcAft>
                        <a:buNone/>
                      </a:pPr>
                      <a:endParaRPr lang="en-US" sz="1800" b="0" i="0" u="none" strike="noStrike" cap="all" noProof="0">
                        <a:solidFill>
                          <a:srgbClr val="000000"/>
                        </a:solidFill>
                        <a:latin typeface="Cambria"/>
                        <a:ea typeface="Cambria"/>
                      </a:endParaRPr>
                    </a:p>
                    <a:p>
                      <a:pPr marL="0" marR="0" lvl="0" indent="0" algn="ctr">
                        <a:lnSpc>
                          <a:spcPct val="100000"/>
                        </a:lnSpc>
                        <a:spcBef>
                          <a:spcPct val="0"/>
                        </a:spcBef>
                        <a:spcAft>
                          <a:spcPts val="0"/>
                        </a:spcAft>
                        <a:buNone/>
                      </a:pPr>
                      <a:endParaRPr lang="en-US" sz="1800" b="0" i="0" u="none" strike="noStrike" cap="all" noProof="0">
                        <a:solidFill>
                          <a:srgbClr val="000000"/>
                        </a:solidFill>
                        <a:latin typeface="Cambria"/>
                        <a:ea typeface="Cambria"/>
                      </a:endParaRPr>
                    </a:p>
                    <a:p>
                      <a:pPr marL="0" marR="0" lvl="0" indent="0" algn="ctr">
                        <a:lnSpc>
                          <a:spcPct val="100000"/>
                        </a:lnSpc>
                        <a:spcBef>
                          <a:spcPct val="0"/>
                        </a:spcBef>
                        <a:spcAft>
                          <a:spcPts val="0"/>
                        </a:spcAft>
                        <a:buNone/>
                      </a:pPr>
                      <a:r>
                        <a:rPr lang="en-US" sz="1800" b="0" i="0" u="none" strike="noStrike" cap="all" noProof="0">
                          <a:solidFill>
                            <a:srgbClr val="000000"/>
                          </a:solidFill>
                          <a:latin typeface="Cambria"/>
                          <a:ea typeface="Cambria"/>
                        </a:rPr>
                        <a:t>VIVIPEM L B R V </a:t>
                      </a:r>
                      <a:endParaRPr lang="en-US"/>
                    </a:p>
                    <a:p>
                      <a:pPr marL="0" marR="0" lvl="0" indent="0" algn="ctr">
                        <a:lnSpc>
                          <a:spcPct val="100000"/>
                        </a:lnSpc>
                        <a:spcBef>
                          <a:spcPct val="0"/>
                        </a:spcBef>
                        <a:spcAft>
                          <a:spcPts val="0"/>
                        </a:spcAft>
                        <a:buNone/>
                      </a:pPr>
                      <a:r>
                        <a:rPr lang="en-US" sz="1800" b="0" i="0" u="none" strike="noStrike" noProof="0">
                          <a:latin typeface="Cambria"/>
                          <a:ea typeface="Cambria"/>
                        </a:rPr>
                        <a:t>IT22639844</a:t>
                      </a:r>
                      <a:endParaRPr lang="en-US"/>
                    </a:p>
                  </a:txBody>
                  <a:tcPr/>
                </a:tc>
                <a:tc>
                  <a:txBody>
                    <a:bodyPr/>
                    <a:lstStyle/>
                    <a:p>
                      <a:pPr marL="0" lvl="0" indent="0">
                        <a:buNone/>
                      </a:pPr>
                      <a:endParaRPr lang="en-US" sz="1800" b="0" i="0" u="none" strike="noStrike" noProof="0">
                        <a:latin typeface="Cambria"/>
                        <a:ea typeface="Cambria"/>
                      </a:endParaRPr>
                    </a:p>
                    <a:p>
                      <a:pPr marL="285750" lvl="0" indent="-285750">
                        <a:buFont typeface="Arial"/>
                        <a:buChar char="•"/>
                      </a:pPr>
                      <a:r>
                        <a:rPr lang="en-US" sz="1800" b="0" i="0" u="none" strike="noStrike" noProof="0">
                          <a:latin typeface="Cambria"/>
                          <a:ea typeface="Cambria"/>
                        </a:rPr>
                        <a:t>No functional/ non-functional requirements are listed.</a:t>
                      </a:r>
                      <a:endParaRPr lang="en-US"/>
                    </a:p>
                    <a:p>
                      <a:pPr marL="285750" lvl="0" indent="-285750">
                        <a:buFont typeface="Arial"/>
                        <a:buChar char="•"/>
                      </a:pPr>
                      <a:r>
                        <a:rPr lang="en-US" sz="1800" b="0" i="0" u="none" strike="noStrike" noProof="0">
                          <a:latin typeface="Cambria"/>
                          <a:ea typeface="Cambria"/>
                        </a:rPr>
                        <a:t>Need to consider the "smell" of the dry fish. Without using existing algorithms, try to optimize.</a:t>
                      </a:r>
                      <a:endParaRPr lang="en-US"/>
                    </a:p>
                    <a:p>
                      <a:pPr marL="285750" lvl="0" indent="-285750">
                        <a:buFont typeface="Arial"/>
                        <a:buChar char="•"/>
                      </a:pPr>
                      <a:r>
                        <a:rPr lang="en-US" sz="1800" b="0" i="0" u="none" strike="noStrike" noProof="0">
                          <a:latin typeface="Cambria"/>
                          <a:ea typeface="Cambria"/>
                        </a:rPr>
                        <a:t> Add some more features to the component.</a:t>
                      </a:r>
                      <a:endParaRPr lang="en-US"/>
                    </a:p>
                  </a:txBody>
                  <a:tcPr/>
                </a:tc>
                <a:tc>
                  <a:txBody>
                    <a:bodyPr/>
                    <a:lstStyle/>
                    <a:p>
                      <a:pPr marL="0" lvl="0" indent="0" algn="l">
                        <a:lnSpc>
                          <a:spcPct val="100000"/>
                        </a:lnSpc>
                        <a:spcBef>
                          <a:spcPts val="0"/>
                        </a:spcBef>
                        <a:spcAft>
                          <a:spcPts val="0"/>
                        </a:spcAft>
                        <a:buFont typeface="Arial"/>
                        <a:buChar char="•"/>
                      </a:pPr>
                      <a:endParaRPr lang="en-US" sz="1800" b="0" i="0" u="none" strike="noStrike" noProof="0">
                        <a:latin typeface="Cambria"/>
                        <a:ea typeface="Cambria"/>
                      </a:endParaRPr>
                    </a:p>
                    <a:p>
                      <a:pPr marL="0" lvl="0" indent="0" algn="l">
                        <a:lnSpc>
                          <a:spcPct val="100000"/>
                        </a:lnSpc>
                        <a:spcBef>
                          <a:spcPts val="0"/>
                        </a:spcBef>
                        <a:spcAft>
                          <a:spcPts val="0"/>
                        </a:spcAft>
                        <a:buFont typeface="Arial"/>
                        <a:buChar char="•"/>
                      </a:pPr>
                      <a:r>
                        <a:rPr lang="en-US" sz="1700" b="0" i="0" u="none" strike="noStrike" noProof="0">
                          <a:latin typeface="Cambria"/>
                          <a:ea typeface="Cambria"/>
                        </a:rPr>
                        <a:t> Integrated MQ-136 smell sensor feature for spoilage-risk analysis. </a:t>
                      </a:r>
                    </a:p>
                    <a:p>
                      <a:pPr marL="0" lvl="0" indent="0" algn="l">
                        <a:lnSpc>
                          <a:spcPct val="100000"/>
                        </a:lnSpc>
                        <a:spcBef>
                          <a:spcPts val="0"/>
                        </a:spcBef>
                        <a:spcAft>
                          <a:spcPts val="0"/>
                        </a:spcAft>
                        <a:buFont typeface="Arial"/>
                        <a:buChar char="•"/>
                      </a:pPr>
                      <a:endParaRPr lang="en-US" sz="1700" b="0" i="0" u="none" strike="noStrike" noProof="0">
                        <a:latin typeface="Cambria"/>
                        <a:ea typeface="Cambria"/>
                      </a:endParaRPr>
                    </a:p>
                    <a:p>
                      <a:pPr marL="0" lvl="0" indent="0" algn="l">
                        <a:lnSpc>
                          <a:spcPct val="100000"/>
                        </a:lnSpc>
                        <a:spcBef>
                          <a:spcPts val="0"/>
                        </a:spcBef>
                        <a:spcAft>
                          <a:spcPts val="0"/>
                        </a:spcAft>
                        <a:buFont typeface="Arial"/>
                        <a:buChar char="•"/>
                      </a:pPr>
                      <a:r>
                        <a:rPr lang="en-US" sz="1700" b="0" i="0" u="none" strike="noStrike" noProof="0">
                          <a:latin typeface="Cambria"/>
                          <a:ea typeface="Cambria"/>
                        </a:rPr>
                        <a:t> Compared multiple machine learning models instead of using a single existing approach. </a:t>
                      </a:r>
                      <a:r>
                        <a:rPr lang="en-US" sz="1700" b="0" i="0" u="none" strike="noStrike" noProof="0"/>
                        <a:t>Added additional prediction features such as weight-loss percentage and weight-loss rate. </a:t>
                      </a:r>
                      <a:endParaRPr lang="en-US" sz="1700"/>
                    </a:p>
                    <a:p>
                      <a:pPr marL="0" lvl="0" indent="0" algn="l">
                        <a:lnSpc>
                          <a:spcPct val="100000"/>
                        </a:lnSpc>
                        <a:spcBef>
                          <a:spcPts val="0"/>
                        </a:spcBef>
                        <a:spcAft>
                          <a:spcPts val="0"/>
                        </a:spcAft>
                        <a:buFont typeface="Arial"/>
                        <a:buChar char="•"/>
                      </a:pPr>
                      <a:endParaRPr lang="en-US" sz="1700" b="0" i="0" u="none" strike="noStrike" noProof="0"/>
                    </a:p>
                    <a:p>
                      <a:pPr marL="0" lvl="0" indent="0" algn="l">
                        <a:lnSpc>
                          <a:spcPct val="100000"/>
                        </a:lnSpc>
                        <a:spcBef>
                          <a:spcPts val="0"/>
                        </a:spcBef>
                        <a:spcAft>
                          <a:spcPts val="0"/>
                        </a:spcAft>
                        <a:buFont typeface="Arial"/>
                        <a:buChar char="•"/>
                      </a:pPr>
                      <a:r>
                        <a:rPr lang="en-US" sz="1700" b="0" i="0" u="none" strike="noStrike" noProof="0"/>
                        <a:t> Included smart recommendation generation to improve drying efficiency and reduce spoilage risk.</a:t>
                      </a:r>
                      <a:endParaRPr lang="en-US" sz="1700"/>
                    </a:p>
                    <a:p>
                      <a:pPr marL="0" lvl="0" indent="0" algn="l">
                        <a:lnSpc>
                          <a:spcPct val="100000"/>
                        </a:lnSpc>
                        <a:spcBef>
                          <a:spcPts val="0"/>
                        </a:spcBef>
                        <a:spcAft>
                          <a:spcPts val="0"/>
                        </a:spcAft>
                        <a:buFont typeface="Arial"/>
                        <a:buChar char="•"/>
                      </a:pPr>
                      <a:endParaRPr lang="en-US" sz="1800" b="0" i="0" u="none" strike="noStrike" noProof="0">
                        <a:latin typeface="Cambria"/>
                        <a:ea typeface="Cambria"/>
                      </a:endParaRPr>
                    </a:p>
                    <a:p>
                      <a:pPr marL="285750" lvl="0" indent="-285750">
                        <a:buFont typeface="Arial"/>
                        <a:buChar char="•"/>
                      </a:pPr>
                      <a:endParaRPr lang="en-US"/>
                    </a:p>
                  </a:txBody>
                  <a:tcPr/>
                </a:tc>
                <a:extLst>
                  <a:ext uri="{0D108BD9-81ED-4DB2-BD59-A6C34878D82A}">
                    <a16:rowId xmlns:a16="http://schemas.microsoft.com/office/drawing/2014/main" val="2664102708"/>
                  </a:ext>
                </a:extLst>
              </a:tr>
            </a:tbl>
          </a:graphicData>
        </a:graphic>
      </p:graphicFrame>
    </p:spTree>
    <p:extLst>
      <p:ext uri="{BB962C8B-B14F-4D97-AF65-F5344CB8AC3E}">
        <p14:creationId xmlns:p14="http://schemas.microsoft.com/office/powerpoint/2010/main" val="1234896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1CC8A-7857-6068-F34E-3CF8314137F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285ABE7-1CBD-B53D-03C3-18D4623A5C7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23DDEE7A-43E4-49AF-852B-EDE56C9C0188}"/>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CA473156-AC06-329A-41B6-29CFAAC0122A}"/>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D08F77B-571B-0EEE-07ED-D5D3C757F2F7}"/>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AE45458-1533-BAF4-7631-D39427793F1A}"/>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297D7E3-B288-965A-3632-98038B05F09C}"/>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265B363-600A-B893-4592-F7F8C012BF43}"/>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974CC0A-4FC1-BCB0-AD91-AE0F19BBC353}"/>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7873484-EC19-0A6A-468F-435F3E1DA573}"/>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9E4E841-3156-7479-13AB-4CDBBEC180CC}"/>
              </a:ext>
            </a:extLst>
          </p:cNvPr>
          <p:cNvPicPr>
            <a:picLocks noChangeAspect="1"/>
          </p:cNvPicPr>
          <p:nvPr/>
        </p:nvPicPr>
        <p:blipFill>
          <a:blip r:embed="rId2"/>
          <a:stretch>
            <a:fillRect/>
          </a:stretch>
        </p:blipFill>
        <p:spPr>
          <a:xfrm>
            <a:off x="10952255" y="0"/>
            <a:ext cx="1255695" cy="1120163"/>
          </a:xfrm>
          <a:prstGeom prst="rect">
            <a:avLst/>
          </a:prstGeom>
        </p:spPr>
      </p:pic>
      <p:graphicFrame>
        <p:nvGraphicFramePr>
          <p:cNvPr id="8" name="Table 7">
            <a:extLst>
              <a:ext uri="{FF2B5EF4-FFF2-40B4-BE49-F238E27FC236}">
                <a16:creationId xmlns:a16="http://schemas.microsoft.com/office/drawing/2014/main" id="{EFF45B80-18CC-3404-FCAA-D84588068484}"/>
              </a:ext>
            </a:extLst>
          </p:cNvPr>
          <p:cNvGraphicFramePr>
            <a:graphicFrameLocks noGrp="1"/>
          </p:cNvGraphicFramePr>
          <p:nvPr>
            <p:extLst>
              <p:ext uri="{D42A27DB-BD31-4B8C-83A1-F6EECF244321}">
                <p14:modId xmlns:p14="http://schemas.microsoft.com/office/powerpoint/2010/main" val="686401256"/>
              </p:ext>
            </p:extLst>
          </p:nvPr>
        </p:nvGraphicFramePr>
        <p:xfrm>
          <a:off x="599982" y="1265106"/>
          <a:ext cx="10606011" cy="3898270"/>
        </p:xfrm>
        <a:graphic>
          <a:graphicData uri="http://schemas.openxmlformats.org/drawingml/2006/table">
            <a:tbl>
              <a:tblPr firstRow="1" bandRow="1">
                <a:tableStyleId>{5940675A-B579-460E-94D1-54222C63F5DA}</a:tableStyleId>
              </a:tblPr>
              <a:tblGrid>
                <a:gridCol w="3055846">
                  <a:extLst>
                    <a:ext uri="{9D8B030D-6E8A-4147-A177-3AD203B41FA5}">
                      <a16:colId xmlns:a16="http://schemas.microsoft.com/office/drawing/2014/main" val="127274233"/>
                    </a:ext>
                  </a:extLst>
                </a:gridCol>
                <a:gridCol w="3530345">
                  <a:extLst>
                    <a:ext uri="{9D8B030D-6E8A-4147-A177-3AD203B41FA5}">
                      <a16:colId xmlns:a16="http://schemas.microsoft.com/office/drawing/2014/main" val="1502181300"/>
                    </a:ext>
                  </a:extLst>
                </a:gridCol>
                <a:gridCol w="4019820">
                  <a:extLst>
                    <a:ext uri="{9D8B030D-6E8A-4147-A177-3AD203B41FA5}">
                      <a16:colId xmlns:a16="http://schemas.microsoft.com/office/drawing/2014/main" val="878314487"/>
                    </a:ext>
                  </a:extLst>
                </a:gridCol>
              </a:tblGrid>
              <a:tr h="3898270">
                <a:tc>
                  <a:txBody>
                    <a:bodyPr/>
                    <a:lstStyle/>
                    <a:p>
                      <a:pPr lvl="0" algn="ctr">
                        <a:buNone/>
                      </a:pPr>
                      <a:endParaRPr lang="en-US" sz="1800" b="0" i="0" u="none" strike="noStrike" noProof="0">
                        <a:latin typeface="Cambria"/>
                        <a:ea typeface="Cambria"/>
                      </a:endParaRPr>
                    </a:p>
                    <a:p>
                      <a:pPr lvl="0" algn="ctr">
                        <a:buNone/>
                      </a:pPr>
                      <a:endParaRPr lang="sv-SE" sz="1800" b="0" i="0" u="none" strike="noStrike" cap="all" noProof="0">
                        <a:solidFill>
                          <a:srgbClr val="000000"/>
                        </a:solidFill>
                      </a:endParaRPr>
                    </a:p>
                    <a:p>
                      <a:pPr lvl="0" algn="ctr">
                        <a:buNone/>
                      </a:pPr>
                      <a:endParaRPr lang="sv-SE" sz="1800" b="0" i="0" u="none" strike="noStrike" cap="all" noProof="0">
                        <a:solidFill>
                          <a:srgbClr val="000000"/>
                        </a:solidFill>
                      </a:endParaRPr>
                    </a:p>
                    <a:p>
                      <a:pPr lvl="0" algn="ctr">
                        <a:buNone/>
                      </a:pPr>
                      <a:endParaRPr lang="sv-SE" sz="1800" b="0" i="0" u="none" strike="noStrike" cap="all" noProof="0">
                        <a:solidFill>
                          <a:srgbClr val="000000"/>
                        </a:solidFill>
                      </a:endParaRPr>
                    </a:p>
                    <a:p>
                      <a:pPr lvl="0" algn="ctr">
                        <a:buNone/>
                      </a:pPr>
                      <a:endParaRPr lang="sv-SE" sz="1800" b="0" i="0" u="none" strike="noStrike" cap="all" noProof="0">
                        <a:solidFill>
                          <a:srgbClr val="000000"/>
                        </a:solidFill>
                      </a:endParaRPr>
                    </a:p>
                    <a:p>
                      <a:pPr lvl="0" algn="ctr">
                        <a:buNone/>
                      </a:pPr>
                      <a:endParaRPr lang="sv-SE" sz="1800" b="0" i="0" u="none" strike="noStrike" cap="all" noProof="0">
                        <a:solidFill>
                          <a:srgbClr val="000000"/>
                        </a:solidFill>
                      </a:endParaRPr>
                    </a:p>
                    <a:p>
                      <a:pPr lvl="0" algn="ctr">
                        <a:buNone/>
                      </a:pPr>
                      <a:r>
                        <a:rPr lang="sv-SE" sz="1800" b="0" i="0" u="none" strike="noStrike" cap="all" noProof="0">
                          <a:solidFill>
                            <a:srgbClr val="000000"/>
                          </a:solidFill>
                        </a:rPr>
                        <a:t>GUNASEKARA D T C D P </a:t>
                      </a:r>
                      <a:r>
                        <a:rPr lang="en-US" sz="1800" b="0" i="0" u="none" strike="noStrike" noProof="0">
                          <a:latin typeface="Cambria"/>
                          <a:ea typeface="Cambria"/>
                        </a:rPr>
                        <a:t> IT22127396</a:t>
                      </a:r>
                      <a:endParaRPr lang="en-US"/>
                    </a:p>
                  </a:txBody>
                  <a:tcPr/>
                </a:tc>
                <a:tc>
                  <a:txBody>
                    <a:bodyPr/>
                    <a:lstStyle/>
                    <a:p>
                      <a:pPr marL="0" lvl="0" indent="0" algn="l">
                        <a:lnSpc>
                          <a:spcPct val="100000"/>
                        </a:lnSpc>
                        <a:spcBef>
                          <a:spcPts val="0"/>
                        </a:spcBef>
                        <a:spcAft>
                          <a:spcPts val="0"/>
                        </a:spcAft>
                        <a:buNone/>
                      </a:pPr>
                      <a:endParaRPr lang="en-US" sz="1800" b="0" i="0" u="none" strike="noStrike" noProof="0">
                        <a:latin typeface="Cambria"/>
                        <a:ea typeface="Cambria"/>
                      </a:endParaRPr>
                    </a:p>
                    <a:p>
                      <a:pPr marL="285750" lvl="0" indent="-285750" algn="l">
                        <a:lnSpc>
                          <a:spcPct val="100000"/>
                        </a:lnSpc>
                        <a:spcBef>
                          <a:spcPts val="0"/>
                        </a:spcBef>
                        <a:spcAft>
                          <a:spcPts val="0"/>
                        </a:spcAft>
                        <a:buFont typeface="Arial"/>
                        <a:buChar char="•"/>
                      </a:pPr>
                      <a:r>
                        <a:rPr lang="en-US" sz="1800" b="0" i="0" u="none" strike="noStrike" noProof="0">
                          <a:latin typeface="Cambria"/>
                          <a:ea typeface="Cambria"/>
                        </a:rPr>
                        <a:t>No functional/ non-functional requirements are listed.</a:t>
                      </a:r>
                      <a:endParaRPr lang="en-US"/>
                    </a:p>
                    <a:p>
                      <a:pPr marL="285750" lvl="0" indent="-285750" algn="l">
                        <a:lnSpc>
                          <a:spcPct val="100000"/>
                        </a:lnSpc>
                        <a:spcBef>
                          <a:spcPts val="0"/>
                        </a:spcBef>
                        <a:spcAft>
                          <a:spcPts val="0"/>
                        </a:spcAft>
                        <a:buFont typeface="Arial"/>
                        <a:buChar char="•"/>
                      </a:pPr>
                      <a:r>
                        <a:rPr lang="en-US" sz="1800" b="0" i="0" u="none" strike="noStrike" noProof="0">
                          <a:latin typeface="Cambria"/>
                          <a:ea typeface="Cambria"/>
                        </a:rPr>
                        <a:t>Suggested to enhance the component.</a:t>
                      </a:r>
                      <a:endParaRPr lang="en-US"/>
                    </a:p>
                    <a:p>
                      <a:pPr marL="285750" lvl="0" indent="-285750" algn="l">
                        <a:lnSpc>
                          <a:spcPct val="100000"/>
                        </a:lnSpc>
                        <a:spcBef>
                          <a:spcPts val="0"/>
                        </a:spcBef>
                        <a:spcAft>
                          <a:spcPts val="0"/>
                        </a:spcAft>
                        <a:buFont typeface="Arial"/>
                        <a:buChar char="•"/>
                      </a:pPr>
                      <a:r>
                        <a:rPr lang="en-US" sz="1800" b="0" i="0" u="none" strike="noStrike" noProof="0">
                          <a:latin typeface="Cambria"/>
                          <a:ea typeface="Cambria"/>
                        </a:rPr>
                        <a:t> Add some more features to the component.</a:t>
                      </a:r>
                      <a:endParaRPr lang="en-US"/>
                    </a:p>
                    <a:p>
                      <a:pPr lvl="0">
                        <a:buNone/>
                      </a:pPr>
                      <a:endParaRPr lang="en-US"/>
                    </a:p>
                  </a:txBody>
                  <a:tcPr/>
                </a:tc>
                <a:tc>
                  <a:txBody>
                    <a:bodyPr/>
                    <a:lstStyle/>
                    <a:p>
                      <a:pPr lvl="0">
                        <a:buNone/>
                      </a:pPr>
                      <a:endParaRPr lang="en-US"/>
                    </a:p>
                    <a:p>
                      <a:pPr marL="285750" lvl="0" indent="-285750">
                        <a:buFont typeface="Arial"/>
                        <a:buChar char="•"/>
                      </a:pPr>
                      <a:r>
                        <a:rPr lang="en-US" sz="1800" b="0" i="0" u="none" strike="noStrike" noProof="0">
                          <a:solidFill>
                            <a:srgbClr val="000000"/>
                          </a:solidFill>
                          <a:latin typeface="Cambria"/>
                          <a:ea typeface="Cambria"/>
                        </a:rPr>
                        <a:t>Establish a self-learning retraining pipeline to improve model accuracy over time.</a:t>
                      </a:r>
                      <a:endParaRPr lang="en-US"/>
                    </a:p>
                    <a:p>
                      <a:pPr marL="285750" lvl="0" indent="-285750">
                        <a:buFont typeface="Arial"/>
                        <a:buChar char="•"/>
                      </a:pPr>
                      <a:endParaRPr lang="en-US"/>
                    </a:p>
                    <a:p>
                      <a:pPr marL="285750" lvl="0" indent="-285750">
                        <a:buFont typeface="Arial"/>
                        <a:buChar char="•"/>
                      </a:pPr>
                      <a:endParaRPr lang="en-US"/>
                    </a:p>
                    <a:p>
                      <a:pPr marL="285750" lvl="0" indent="-285750">
                        <a:buFont typeface="Arial"/>
                        <a:buChar char="•"/>
                      </a:pPr>
                      <a:r>
                        <a:rPr lang="en-US" sz="1800" b="0" i="0" u="none" strike="noStrike" noProof="0">
                          <a:solidFill>
                            <a:srgbClr val="000000"/>
                          </a:solidFill>
                          <a:latin typeface="Cambria"/>
                          <a:ea typeface="Cambria"/>
                        </a:rPr>
                        <a:t>Integrate AI-assisted annotation and automatic dataset generation for faster retraining workflows</a:t>
                      </a:r>
                      <a:endParaRPr lang="en-US"/>
                    </a:p>
                  </a:txBody>
                  <a:tcPr/>
                </a:tc>
                <a:extLst>
                  <a:ext uri="{0D108BD9-81ED-4DB2-BD59-A6C34878D82A}">
                    <a16:rowId xmlns:a16="http://schemas.microsoft.com/office/drawing/2014/main" val="3372367162"/>
                  </a:ext>
                </a:extLst>
              </a:tr>
            </a:tbl>
          </a:graphicData>
        </a:graphic>
      </p:graphicFrame>
    </p:spTree>
    <p:extLst>
      <p:ext uri="{BB962C8B-B14F-4D97-AF65-F5344CB8AC3E}">
        <p14:creationId xmlns:p14="http://schemas.microsoft.com/office/powerpoint/2010/main" val="1298232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62061-CBD3-66B4-C3E9-15B864DBEA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5A34791-E1CB-1946-FD0F-54B530E1AB9B}"/>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F4676A13-0C9C-0098-00FE-18BFCAF91745}"/>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A17231B-5421-1E18-7B8E-99E12AE9F4E0}"/>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3173607-FB04-083A-428E-6AE3FBD87B01}"/>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667DF02D-535F-EDF9-CCBB-AF9AA6ACE7A7}"/>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9DC4F99-8A3F-96F2-8F1F-BD6FBA0C5FCA}"/>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AB22291-6FE8-EAB2-0A68-D933632606B7}"/>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5FC27A3-267D-1E41-FB1D-0A21571A483C}"/>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77290F9-2B2D-03F6-216C-C4490E485D86}"/>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BC3C8CD-77A5-0414-FA43-61C3254653D9}"/>
              </a:ext>
            </a:extLst>
          </p:cNvPr>
          <p:cNvPicPr>
            <a:picLocks noChangeAspect="1"/>
          </p:cNvPicPr>
          <p:nvPr/>
        </p:nvPicPr>
        <p:blipFill>
          <a:blip r:embed="rId2"/>
          <a:stretch>
            <a:fillRect/>
          </a:stretch>
        </p:blipFill>
        <p:spPr>
          <a:xfrm>
            <a:off x="10952255" y="0"/>
            <a:ext cx="1255695" cy="1120163"/>
          </a:xfrm>
          <a:prstGeom prst="rect">
            <a:avLst/>
          </a:prstGeom>
        </p:spPr>
      </p:pic>
      <p:graphicFrame>
        <p:nvGraphicFramePr>
          <p:cNvPr id="16" name="Table 15">
            <a:extLst>
              <a:ext uri="{FF2B5EF4-FFF2-40B4-BE49-F238E27FC236}">
                <a16:creationId xmlns:a16="http://schemas.microsoft.com/office/drawing/2014/main" id="{94A81622-BB5A-5A1F-5679-D887AA1DA6E4}"/>
              </a:ext>
            </a:extLst>
          </p:cNvPr>
          <p:cNvGraphicFramePr>
            <a:graphicFrameLocks noGrp="1"/>
          </p:cNvGraphicFramePr>
          <p:nvPr>
            <p:extLst>
              <p:ext uri="{D42A27DB-BD31-4B8C-83A1-F6EECF244321}">
                <p14:modId xmlns:p14="http://schemas.microsoft.com/office/powerpoint/2010/main" val="369291851"/>
              </p:ext>
            </p:extLst>
          </p:nvPr>
        </p:nvGraphicFramePr>
        <p:xfrm>
          <a:off x="515647" y="779726"/>
          <a:ext cx="10628093" cy="5488608"/>
        </p:xfrm>
        <a:graphic>
          <a:graphicData uri="http://schemas.openxmlformats.org/drawingml/2006/table">
            <a:tbl>
              <a:tblPr bandRow="1">
                <a:tableStyleId>{5C22544A-7EE6-4342-B048-85BDC9FD1C3A}</a:tableStyleId>
              </a:tblPr>
              <a:tblGrid>
                <a:gridCol w="2480410">
                  <a:extLst>
                    <a:ext uri="{9D8B030D-6E8A-4147-A177-3AD203B41FA5}">
                      <a16:colId xmlns:a16="http://schemas.microsoft.com/office/drawing/2014/main" val="1289339713"/>
                    </a:ext>
                  </a:extLst>
                </a:gridCol>
                <a:gridCol w="3787164">
                  <a:extLst>
                    <a:ext uri="{9D8B030D-6E8A-4147-A177-3AD203B41FA5}">
                      <a16:colId xmlns:a16="http://schemas.microsoft.com/office/drawing/2014/main" val="3353238132"/>
                    </a:ext>
                  </a:extLst>
                </a:gridCol>
                <a:gridCol w="4360519">
                  <a:extLst>
                    <a:ext uri="{9D8B030D-6E8A-4147-A177-3AD203B41FA5}">
                      <a16:colId xmlns:a16="http://schemas.microsoft.com/office/drawing/2014/main" val="244743024"/>
                    </a:ext>
                  </a:extLst>
                </a:gridCol>
              </a:tblGrid>
              <a:tr h="5488608">
                <a:tc>
                  <a:txBody>
                    <a:bodyPr/>
                    <a:lstStyle/>
                    <a:p>
                      <a:pPr algn="ctr" rtl="0" fontAlgn="base">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r>
                        <a:rPr lang="en-US" sz="1800" b="0" i="0" u="none" strike="noStrike">
                          <a:solidFill>
                            <a:srgbClr val="000000"/>
                          </a:solidFill>
                          <a:effectLst/>
                          <a:latin typeface="Cambria"/>
                        </a:rPr>
                        <a:t>PESHALA G AK J IT22554536</a:t>
                      </a:r>
                    </a:p>
                  </a:txBody>
                  <a:tcPr marL="63094" marR="63094" marT="31547" marB="315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0" lvl="0" indent="0" algn="l" rtl="0" fontAlgn="base">
                        <a:lnSpc>
                          <a:spcPts val="1500"/>
                        </a:lnSpc>
                        <a:buNone/>
                      </a:pPr>
                      <a:endParaRPr lang="en-US" sz="1800" b="0" i="0" u="none" strike="noStrike">
                        <a:solidFill>
                          <a:srgbClr val="000000"/>
                        </a:solidFill>
                        <a:effectLst/>
                        <a:latin typeface="Cambria"/>
                      </a:endParaRPr>
                    </a:p>
                    <a:p>
                      <a:pPr marL="342900" lvl="0" indent="-342900" algn="l">
                        <a:lnSpc>
                          <a:spcPts val="1500"/>
                        </a:lnSpc>
                        <a:buFont typeface="Arial" panose="020B0604020202020204" pitchFamily="34" charset="0"/>
                        <a:buChar char="•"/>
                      </a:pPr>
                      <a:endParaRPr lang="en-US" sz="1800" b="0" i="0" u="none" strike="noStrike">
                        <a:solidFill>
                          <a:srgbClr val="000000"/>
                        </a:solidFill>
                        <a:effectLst/>
                        <a:latin typeface="Cambria"/>
                      </a:endParaRPr>
                    </a:p>
                    <a:p>
                      <a:pPr marL="342900" lvl="0" indent="-342900" algn="l">
                        <a:lnSpc>
                          <a:spcPts val="1500"/>
                        </a:lnSpc>
                        <a:buFont typeface="Arial" panose="020B0604020202020204" pitchFamily="34" charset="0"/>
                        <a:buChar char="•"/>
                      </a:pPr>
                      <a:r>
                        <a:rPr lang="en-US" sz="1800" b="0" i="0" u="none" strike="noStrike">
                          <a:solidFill>
                            <a:srgbClr val="000000"/>
                          </a:solidFill>
                          <a:effectLst/>
                          <a:latin typeface="Cambria"/>
                        </a:rPr>
                        <a:t>No functional/ non-functional requirements are listed.</a:t>
                      </a:r>
                      <a:endParaRPr lang="en-US" b="0" i="0">
                        <a:solidFill>
                          <a:srgbClr val="000000"/>
                        </a:solidFill>
                        <a:effectLst/>
                        <a:latin typeface="Arial"/>
                      </a:endParaRPr>
                    </a:p>
                    <a:p>
                      <a:pPr marL="342900" lvl="0" indent="-342900" algn="l">
                        <a:lnSpc>
                          <a:spcPts val="1500"/>
                        </a:lnSpc>
                        <a:buFont typeface="Arial" panose="020B0604020202020204" pitchFamily="34" charset="0"/>
                        <a:buChar char="•"/>
                      </a:pPr>
                      <a:endParaRPr lang="en-US" sz="1800" b="0" i="0" u="none" strike="noStrike">
                        <a:solidFill>
                          <a:srgbClr val="000000"/>
                        </a:solidFill>
                        <a:effectLst/>
                        <a:latin typeface="Cambria"/>
                      </a:endParaRPr>
                    </a:p>
                    <a:p>
                      <a:pPr marL="342900" lvl="0" indent="-342900" algn="l">
                        <a:lnSpc>
                          <a:spcPts val="1500"/>
                        </a:lnSpc>
                        <a:buFont typeface="Arial" panose="020B0604020202020204" pitchFamily="34" charset="0"/>
                        <a:buChar char="•"/>
                      </a:pPr>
                      <a:endParaRPr lang="en-US" sz="1800" b="0" i="0" u="none" strike="noStrike">
                        <a:solidFill>
                          <a:srgbClr val="000000"/>
                        </a:solidFill>
                        <a:effectLst/>
                        <a:latin typeface="Cambria"/>
                      </a:endParaRPr>
                    </a:p>
                    <a:p>
                      <a:pPr marL="342900" lvl="0" indent="-342900" algn="l" rtl="0" fontAlgn="base">
                        <a:lnSpc>
                          <a:spcPts val="1500"/>
                        </a:lnSpc>
                        <a:buFont typeface="Arial" panose="020B0604020202020204" pitchFamily="34" charset="0"/>
                        <a:buChar char="•"/>
                      </a:pPr>
                      <a:r>
                        <a:rPr lang="en-US" sz="1800" b="0" i="0" u="none" strike="noStrike">
                          <a:solidFill>
                            <a:srgbClr val="000000"/>
                          </a:solidFill>
                          <a:effectLst/>
                          <a:latin typeface="Cambria"/>
                        </a:rPr>
                        <a:t> Add some more features to the component.</a:t>
                      </a:r>
                      <a:endParaRPr lang="en-US" b="0" i="0">
                        <a:solidFill>
                          <a:srgbClr val="000000"/>
                        </a:solidFill>
                        <a:effectLst/>
                        <a:latin typeface="Cambria"/>
                      </a:endParaRPr>
                    </a:p>
                    <a:p>
                      <a:pPr marL="342900" lvl="0" indent="-342900" algn="l" rtl="0" fontAlgn="base">
                        <a:buFont typeface="Arial" panose="020B0604020202020204" pitchFamily="34" charset="0"/>
                        <a:buChar char="•"/>
                      </a:pPr>
                      <a:endParaRPr lang="en-US" b="0" i="0">
                        <a:solidFill>
                          <a:srgbClr val="000000"/>
                        </a:solidFill>
                        <a:effectLst/>
                        <a:latin typeface="Arial"/>
                      </a:endParaRPr>
                    </a:p>
                  </a:txBody>
                  <a:tcPr marL="63094" marR="63094" marT="31547" marB="315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342900" lvl="0" indent="-342900" algn="l">
                        <a:buFont typeface="Arial" panose="020B0604020202020204" pitchFamily="34" charset="0"/>
                        <a:buChar char="•"/>
                      </a:pPr>
                      <a:endParaRPr lang="en-US" sz="1800" b="0" i="0" u="none" strike="noStrike" noProof="0">
                        <a:solidFill>
                          <a:srgbClr val="000000"/>
                        </a:solidFill>
                        <a:effectLst/>
                      </a:endParaRPr>
                    </a:p>
                    <a:p>
                      <a:pPr marL="342900" lvl="0" indent="-342900" algn="l">
                        <a:buFont typeface="Arial" panose="020B0604020202020204" pitchFamily="34" charset="0"/>
                        <a:buChar char="•"/>
                      </a:pPr>
                      <a:r>
                        <a:rPr lang="en-US" sz="1800" b="0" i="0" u="none" strike="noStrike" noProof="0">
                          <a:solidFill>
                            <a:srgbClr val="000000"/>
                          </a:solidFill>
                          <a:effectLst/>
                          <a:latin typeface="Cambria"/>
                          <a:ea typeface="Cambria"/>
                        </a:rPr>
                        <a:t>The salting monitoring system uses an ESP32 and load cell to track fish weight and salting time in real time. It calculates weight loss and automatically identifies the salting completion stage.</a:t>
                      </a:r>
                      <a:endParaRPr lang="en-US" sz="1800" b="0" i="0" u="none" strike="noStrike" noProof="0">
                        <a:solidFill>
                          <a:srgbClr val="000000"/>
                        </a:solidFill>
                        <a:effectLst/>
                      </a:endParaRPr>
                    </a:p>
                    <a:p>
                      <a:pPr marL="342900" lvl="0" indent="-342900" algn="l">
                        <a:buFont typeface="Arial" panose="020B0604020202020204" pitchFamily="34" charset="0"/>
                        <a:buChar char="•"/>
                      </a:pPr>
                      <a:endParaRPr lang="en-US" sz="1800" b="0" i="0" u="none" strike="noStrike" noProof="0">
                        <a:solidFill>
                          <a:srgbClr val="000000"/>
                        </a:solidFill>
                        <a:effectLst/>
                      </a:endParaRPr>
                    </a:p>
                    <a:p>
                      <a:pPr marL="342900" lvl="0" indent="-342900" algn="l">
                        <a:buFont typeface="Arial" panose="020B0604020202020204" pitchFamily="34" charset="0"/>
                        <a:buChar char="•"/>
                      </a:pPr>
                      <a:r>
                        <a:rPr lang="en-US" sz="1800" b="0" i="0" u="none" strike="noStrike" noProof="0">
                          <a:solidFill>
                            <a:srgbClr val="000000"/>
                          </a:solidFill>
                          <a:effectLst/>
                        </a:rPr>
                        <a:t>Detects overloaded drying trays using weight and tray size data. Helps prevent slow drying, spoilage, and quality reduction.</a:t>
                      </a:r>
                      <a:endParaRPr lang="en-US"/>
                    </a:p>
                    <a:p>
                      <a:pPr marL="0" lvl="0" indent="0" algn="l">
                        <a:buNone/>
                      </a:pPr>
                      <a:endParaRPr lang="en-US" sz="1800" b="0" i="0" u="none" strike="noStrike" noProof="0">
                        <a:solidFill>
                          <a:srgbClr val="000000"/>
                        </a:solidFill>
                        <a:effectLst/>
                      </a:endParaRPr>
                    </a:p>
                    <a:p>
                      <a:pPr marL="342900" lvl="0" indent="-342900" algn="l">
                        <a:buFont typeface="Arial" panose="020B0604020202020204" pitchFamily="34" charset="0"/>
                        <a:buChar char="•"/>
                      </a:pPr>
                      <a:r>
                        <a:rPr lang="en-US" sz="1800" b="0" i="0" u="none" strike="noStrike" noProof="0">
                          <a:solidFill>
                            <a:srgbClr val="000000"/>
                          </a:solidFill>
                          <a:effectLst/>
                        </a:rPr>
                        <a:t>Handles product browsing, search, customer profiles, order history, and order tracking to improve customer interaction and user experience.</a:t>
                      </a:r>
                      <a:endParaRPr lang="en-US" b="0" i="0">
                        <a:solidFill>
                          <a:srgbClr val="000000"/>
                        </a:solidFill>
                        <a:effectLst/>
                        <a:latin typeface="Arial"/>
                      </a:endParaRPr>
                    </a:p>
                  </a:txBody>
                  <a:tcPr marL="63094" marR="63094" marT="31547" marB="315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5542299"/>
                  </a:ext>
                </a:extLst>
              </a:tr>
            </a:tbl>
          </a:graphicData>
        </a:graphic>
      </p:graphicFrame>
    </p:spTree>
    <p:extLst>
      <p:ext uri="{BB962C8B-B14F-4D97-AF65-F5344CB8AC3E}">
        <p14:creationId xmlns:p14="http://schemas.microsoft.com/office/powerpoint/2010/main" val="1224190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53E44-C99C-923E-2BAD-6D2C260D210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235A3C-91B9-3924-4421-940E24674AEA}"/>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sp>
        <p:nvSpPr>
          <p:cNvPr id="3" name="Rectangle 2">
            <a:extLst>
              <a:ext uri="{FF2B5EF4-FFF2-40B4-BE49-F238E27FC236}">
                <a16:creationId xmlns:a16="http://schemas.microsoft.com/office/drawing/2014/main" id="{FD335F7B-66E9-7C11-494E-68ACE955DD9E}"/>
              </a:ext>
            </a:extLst>
          </p:cNvPr>
          <p:cNvSpPr/>
          <p:nvPr/>
        </p:nvSpPr>
        <p:spPr>
          <a:xfrm rot="5400000">
            <a:off x="3033695" y="-2271695"/>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F1DBF285-0F5A-A666-1516-5592F0495CDE}"/>
              </a:ext>
            </a:extLst>
          </p:cNvPr>
          <p:cNvSpPr/>
          <p:nvPr/>
        </p:nvSpPr>
        <p:spPr>
          <a:xfrm>
            <a:off x="802966" y="467809"/>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CA9E2F7-3376-D04D-27E5-2FCA97328D74}"/>
              </a:ext>
            </a:extLst>
          </p:cNvPr>
          <p:cNvSpPr/>
          <p:nvPr/>
        </p:nvSpPr>
        <p:spPr>
          <a:xfrm>
            <a:off x="1144562" y="458260"/>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D9018E2-0490-AB87-5A23-4E52448BEF34}"/>
              </a:ext>
            </a:extLst>
          </p:cNvPr>
          <p:cNvSpPr/>
          <p:nvPr/>
        </p:nvSpPr>
        <p:spPr>
          <a:xfrm>
            <a:off x="1481837" y="46780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913F77F-86EF-23AE-EE9E-71909ECAF8E9}"/>
              </a:ext>
            </a:extLst>
          </p:cNvPr>
          <p:cNvSpPr/>
          <p:nvPr/>
        </p:nvSpPr>
        <p:spPr>
          <a:xfrm>
            <a:off x="11887200" y="1404057"/>
            <a:ext cx="320750" cy="48641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3A8261B-B29B-C000-6DA8-50442EF5303B}"/>
              </a:ext>
            </a:extLst>
          </p:cNvPr>
          <p:cNvSpPr/>
          <p:nvPr/>
        </p:nvSpPr>
        <p:spPr>
          <a:xfrm>
            <a:off x="11427490" y="530406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BD7F059-E275-23B3-15F5-E65262DD7C6B}"/>
              </a:ext>
            </a:extLst>
          </p:cNvPr>
          <p:cNvSpPr/>
          <p:nvPr/>
        </p:nvSpPr>
        <p:spPr>
          <a:xfrm>
            <a:off x="11430000" y="5660157"/>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B8D563A-AB99-15D0-1580-49DAD027B754}"/>
              </a:ext>
            </a:extLst>
          </p:cNvPr>
          <p:cNvSpPr/>
          <p:nvPr/>
        </p:nvSpPr>
        <p:spPr>
          <a:xfrm>
            <a:off x="11427490" y="4963148"/>
            <a:ext cx="242161" cy="17980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7A3404B-0D5A-90ED-8862-72637CFE077B}"/>
              </a:ext>
            </a:extLst>
          </p:cNvPr>
          <p:cNvPicPr>
            <a:picLocks noChangeAspect="1"/>
          </p:cNvPicPr>
          <p:nvPr/>
        </p:nvPicPr>
        <p:blipFill>
          <a:blip r:embed="rId2"/>
          <a:stretch>
            <a:fillRect/>
          </a:stretch>
        </p:blipFill>
        <p:spPr>
          <a:xfrm>
            <a:off x="10952255" y="0"/>
            <a:ext cx="1255695" cy="1120163"/>
          </a:xfrm>
          <a:prstGeom prst="rect">
            <a:avLst/>
          </a:prstGeom>
        </p:spPr>
      </p:pic>
      <p:graphicFrame>
        <p:nvGraphicFramePr>
          <p:cNvPr id="8" name="Table 7">
            <a:extLst>
              <a:ext uri="{FF2B5EF4-FFF2-40B4-BE49-F238E27FC236}">
                <a16:creationId xmlns:a16="http://schemas.microsoft.com/office/drawing/2014/main" id="{709BE8C5-0F47-246E-D7CE-464B2321C911}"/>
              </a:ext>
            </a:extLst>
          </p:cNvPr>
          <p:cNvGraphicFramePr>
            <a:graphicFrameLocks noGrp="1"/>
          </p:cNvGraphicFramePr>
          <p:nvPr>
            <p:extLst>
              <p:ext uri="{D42A27DB-BD31-4B8C-83A1-F6EECF244321}">
                <p14:modId xmlns:p14="http://schemas.microsoft.com/office/powerpoint/2010/main" val="3351064171"/>
              </p:ext>
            </p:extLst>
          </p:nvPr>
        </p:nvGraphicFramePr>
        <p:xfrm>
          <a:off x="1485417" y="1514353"/>
          <a:ext cx="9313926" cy="4345940"/>
        </p:xfrm>
        <a:graphic>
          <a:graphicData uri="http://schemas.openxmlformats.org/drawingml/2006/table">
            <a:tbl>
              <a:tblPr firstRow="1" bandRow="1">
                <a:tableStyleId>{5940675A-B579-460E-94D1-54222C63F5DA}</a:tableStyleId>
              </a:tblPr>
              <a:tblGrid>
                <a:gridCol w="2181616">
                  <a:extLst>
                    <a:ext uri="{9D8B030D-6E8A-4147-A177-3AD203B41FA5}">
                      <a16:colId xmlns:a16="http://schemas.microsoft.com/office/drawing/2014/main" val="127274233"/>
                    </a:ext>
                  </a:extLst>
                </a:gridCol>
                <a:gridCol w="3809310">
                  <a:extLst>
                    <a:ext uri="{9D8B030D-6E8A-4147-A177-3AD203B41FA5}">
                      <a16:colId xmlns:a16="http://schemas.microsoft.com/office/drawing/2014/main" val="1502181300"/>
                    </a:ext>
                  </a:extLst>
                </a:gridCol>
                <a:gridCol w="3323000">
                  <a:extLst>
                    <a:ext uri="{9D8B030D-6E8A-4147-A177-3AD203B41FA5}">
                      <a16:colId xmlns:a16="http://schemas.microsoft.com/office/drawing/2014/main" val="878314487"/>
                    </a:ext>
                  </a:extLst>
                </a:gridCol>
              </a:tblGrid>
              <a:tr h="4345940">
                <a:tc>
                  <a:txBody>
                    <a:bodyPr/>
                    <a:lstStyle/>
                    <a:p>
                      <a:pPr lvl="0" algn="ctr" rtl="0">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endParaRPr lang="en-US"/>
                    </a:p>
                    <a:p>
                      <a:pPr lvl="0" algn="ctr">
                        <a:lnSpc>
                          <a:spcPts val="1500"/>
                        </a:lnSpc>
                        <a:buNone/>
                      </a:pPr>
                      <a:r>
                        <a:rPr lang="en-US" sz="1800" b="0" i="0" u="none" strike="noStrike" cap="all">
                          <a:solidFill>
                            <a:srgbClr val="000000"/>
                          </a:solidFill>
                          <a:effectLst/>
                          <a:latin typeface="Cambria"/>
                        </a:rPr>
                        <a:t>SANJAYA E W M</a:t>
                      </a:r>
                    </a:p>
                    <a:p>
                      <a:pPr lvl="0" algn="ctr" rtl="0">
                        <a:lnSpc>
                          <a:spcPts val="1500"/>
                        </a:lnSpc>
                        <a:buNone/>
                      </a:pPr>
                      <a:r>
                        <a:rPr lang="en-US" sz="1800" b="0" i="0" u="none" strike="noStrike">
                          <a:solidFill>
                            <a:srgbClr val="000000"/>
                          </a:solidFill>
                          <a:effectLst/>
                          <a:latin typeface="Cambria"/>
                        </a:rPr>
                        <a:t>IT22189394</a:t>
                      </a:r>
                    </a:p>
                  </a:txBody>
                  <a:tcPr marL="63094" marR="63094" marT="31547" marB="315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342900" lvl="0" indent="-342900" algn="l" rtl="0">
                        <a:lnSpc>
                          <a:spcPts val="1500"/>
                        </a:lnSpc>
                        <a:buFont typeface="Arial" panose="020B0604020202020204" pitchFamily="34" charset="0"/>
                        <a:buChar char="•"/>
                      </a:pPr>
                      <a:endParaRPr lang="en-US"/>
                    </a:p>
                    <a:p>
                      <a:pPr marL="342900" lvl="0" indent="-342900" algn="l">
                        <a:lnSpc>
                          <a:spcPts val="1500"/>
                        </a:lnSpc>
                        <a:buFont typeface="Arial" panose="020B0604020202020204" pitchFamily="34" charset="0"/>
                        <a:buChar char="•"/>
                      </a:pPr>
                      <a:endParaRPr lang="en-US"/>
                    </a:p>
                    <a:p>
                      <a:pPr marL="342900" lvl="0" indent="-342900" algn="l">
                        <a:lnSpc>
                          <a:spcPts val="1500"/>
                        </a:lnSpc>
                        <a:buFont typeface="Arial" panose="020B0604020202020204" pitchFamily="34" charset="0"/>
                        <a:buChar char="•"/>
                      </a:pPr>
                      <a:r>
                        <a:rPr lang="en-US" sz="1800" b="0" i="0" u="none" strike="noStrike">
                          <a:solidFill>
                            <a:srgbClr val="000000"/>
                          </a:solidFill>
                          <a:effectLst/>
                          <a:latin typeface="Cambria"/>
                        </a:rPr>
                        <a:t>No functional/ non-functional requirements are listed.</a:t>
                      </a:r>
                    </a:p>
                    <a:p>
                      <a:pPr marL="342900" lvl="0" indent="-342900" algn="l" rtl="0">
                        <a:buFont typeface="Arial" panose="020B0604020202020204" pitchFamily="34" charset="0"/>
                        <a:buChar char="•"/>
                      </a:pPr>
                      <a:endParaRPr lang="en-US" sz="1800" b="0" i="0" u="none" strike="noStrike">
                        <a:solidFill>
                          <a:srgbClr val="000000"/>
                        </a:solidFill>
                        <a:effectLst/>
                        <a:latin typeface="Cambria"/>
                      </a:endParaRPr>
                    </a:p>
                    <a:p>
                      <a:pPr marL="342900" lvl="0" indent="-342900" algn="l" rtl="0">
                        <a:lnSpc>
                          <a:spcPts val="1500"/>
                        </a:lnSpc>
                        <a:buFont typeface="Arial" panose="020B0604020202020204" pitchFamily="34" charset="0"/>
                        <a:buChar char="•"/>
                      </a:pPr>
                      <a:r>
                        <a:rPr lang="en-US" sz="1800" b="0" i="0" u="none" strike="noStrike">
                          <a:solidFill>
                            <a:srgbClr val="000000"/>
                          </a:solidFill>
                          <a:effectLst/>
                          <a:latin typeface="Cambria"/>
                        </a:rPr>
                        <a:t> Add some more features to the component.</a:t>
                      </a:r>
                    </a:p>
                  </a:txBody>
                  <a:tcPr marL="63094" marR="63094" marT="31547" marB="315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marL="285750" lvl="0" indent="-285750">
                        <a:buFont typeface="Arial"/>
                        <a:buChar char="•"/>
                      </a:pPr>
                      <a:r>
                        <a:rPr lang="en-US" sz="1800" b="0" i="0" u="none" strike="noStrike" noProof="0">
                          <a:effectLst/>
                          <a:latin typeface="Cambria"/>
                          <a:ea typeface="Cambria"/>
                        </a:rPr>
                        <a:t>Handles cart management, checkout, payments, sales tracking, and blockchain-based transaction verification for secure and transparent order management.</a:t>
                      </a:r>
                    </a:p>
                    <a:p>
                      <a:pPr marL="285750" lvl="0" indent="-285750">
                        <a:buFont typeface="Arial"/>
                        <a:buChar char="•"/>
                      </a:pPr>
                      <a:endParaRPr lang="en-US" sz="1800" b="0" i="0" u="none" strike="noStrike" noProof="0">
                        <a:effectLst/>
                        <a:latin typeface="Cambria"/>
                        <a:ea typeface="Cambria"/>
                      </a:endParaRPr>
                    </a:p>
                    <a:p>
                      <a:pPr marL="285750" lvl="0" indent="-285750">
                        <a:buFont typeface="Arial"/>
                        <a:buChar char="•"/>
                      </a:pPr>
                      <a:endParaRPr lang="en-US" sz="1800" b="0" i="0" u="none" strike="noStrike" noProof="0">
                        <a:effectLst/>
                        <a:latin typeface="Cambria"/>
                        <a:ea typeface="Cambria"/>
                      </a:endParaRPr>
                    </a:p>
                  </a:txBody>
                  <a:tcPr marL="63094" marR="63094" marT="31547" marB="31547">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2367162"/>
                  </a:ext>
                </a:extLst>
              </a:tr>
            </a:tbl>
          </a:graphicData>
        </a:graphic>
      </p:graphicFrame>
    </p:spTree>
    <p:extLst>
      <p:ext uri="{BB962C8B-B14F-4D97-AF65-F5344CB8AC3E}">
        <p14:creationId xmlns:p14="http://schemas.microsoft.com/office/powerpoint/2010/main" val="2957930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A755AF9-6AEA-4BCA-A1A2-C57A58214B9E}"/>
              </a:ext>
            </a:extLst>
          </p:cNvPr>
          <p:cNvSpPr>
            <a:spLocks noGrp="1"/>
          </p:cNvSpPr>
          <p:nvPr>
            <p:ph type="title"/>
          </p:nvPr>
        </p:nvSpPr>
        <p:spPr>
          <a:xfrm>
            <a:off x="2638452" y="3733800"/>
            <a:ext cx="7896896" cy="755426"/>
          </a:xfrm>
        </p:spPr>
        <p:txBody>
          <a:bodyPr>
            <a:normAutofit fontScale="90000"/>
          </a:bodyPr>
          <a:lstStyle/>
          <a:p>
            <a:r>
              <a:rPr lang="en-US">
                <a:latin typeface="Aptos"/>
              </a:rPr>
              <a:t>VIVIPEM L B R V   |  IT22639844</a:t>
            </a:r>
            <a:br>
              <a:rPr lang="en-US"/>
            </a:br>
            <a:endParaRPr lang="en-US"/>
          </a:p>
        </p:txBody>
      </p:sp>
      <p:sp>
        <p:nvSpPr>
          <p:cNvPr id="4" name="Rectangle 3">
            <a:extLst>
              <a:ext uri="{FF2B5EF4-FFF2-40B4-BE49-F238E27FC236}">
                <a16:creationId xmlns:a16="http://schemas.microsoft.com/office/drawing/2014/main" id="{5FB98E66-DBD5-4B29-AC68-A58A70C64231}"/>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IT22639844</a:t>
            </a:r>
            <a:r>
              <a:rPr lang="en-US" sz="1800">
                <a:solidFill>
                  <a:schemeClr val="tx1"/>
                </a:solidFill>
              </a:rPr>
              <a:t>   |   </a:t>
            </a:r>
            <a:r>
              <a:rPr lang="pt-BR" sz="1800">
                <a:solidFill>
                  <a:schemeClr val="tx1"/>
                </a:solidFill>
              </a:rPr>
              <a:t>VIVIPEM L B R V   </a:t>
            </a:r>
            <a:r>
              <a:rPr lang="en-US" sz="1800">
                <a:solidFill>
                  <a:schemeClr val="tx1"/>
                </a:solidFill>
              </a:rPr>
              <a:t>|   </a:t>
            </a:r>
            <a:r>
              <a:rPr lang="en-US">
                <a:solidFill>
                  <a:schemeClr val="tx1"/>
                </a:solidFill>
              </a:rPr>
              <a:t>     RP-026-079 </a:t>
            </a:r>
            <a:endParaRPr lang="en-US" sz="1800" b="0">
              <a:solidFill>
                <a:schemeClr val="tx1"/>
              </a:solidFill>
            </a:endParaRPr>
          </a:p>
        </p:txBody>
      </p:sp>
      <p:sp>
        <p:nvSpPr>
          <p:cNvPr id="16" name="Text Placeholder 5">
            <a:extLst>
              <a:ext uri="{FF2B5EF4-FFF2-40B4-BE49-F238E27FC236}">
                <a16:creationId xmlns:a16="http://schemas.microsoft.com/office/drawing/2014/main" id="{46402E2E-E052-92C7-F5C1-EBA631204DF8}"/>
              </a:ext>
            </a:extLst>
          </p:cNvPr>
          <p:cNvSpPr txBox="1">
            <a:spLocks/>
          </p:cNvSpPr>
          <p:nvPr/>
        </p:nvSpPr>
        <p:spPr>
          <a:xfrm>
            <a:off x="856941" y="4114178"/>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a:ea typeface="Yu Gothic Light"/>
                <a:cs typeface="Times New Roman"/>
              </a:rPr>
              <a:t>BSc (Hons) Degree in Information Technology (Specialization in Information Technology)</a:t>
            </a:r>
          </a:p>
          <a:p>
            <a:pPr algn="ctr"/>
            <a:endParaRPr lang="en-US"/>
          </a:p>
        </p:txBody>
      </p:sp>
      <p:pic>
        <p:nvPicPr>
          <p:cNvPr id="19" name="Picture 18" descr="A person smiling at camera&#10;&#10;AI-generated content may be incorrect.">
            <a:extLst>
              <a:ext uri="{FF2B5EF4-FFF2-40B4-BE49-F238E27FC236}">
                <a16:creationId xmlns:a16="http://schemas.microsoft.com/office/drawing/2014/main" id="{968F96AA-6E97-0F11-3803-6FD52095F136}"/>
              </a:ext>
            </a:extLst>
          </p:cNvPr>
          <p:cNvPicPr>
            <a:picLocks noChangeAspect="1"/>
          </p:cNvPicPr>
          <p:nvPr/>
        </p:nvPicPr>
        <p:blipFill>
          <a:blip r:embed="rId2"/>
          <a:srcRect t="8251" b="8251"/>
          <a:stretch>
            <a:fillRect/>
          </a:stretch>
        </p:blipFill>
        <p:spPr>
          <a:xfrm>
            <a:off x="4916912" y="1234175"/>
            <a:ext cx="2243898" cy="2039779"/>
          </a:xfrm>
          <a:prstGeom prst="ellipse">
            <a:avLst/>
          </a:prstGeom>
          <a:ln w="28575">
            <a:solidFill>
              <a:schemeClr val="tx1"/>
            </a:solidFill>
          </a:ln>
          <a:effectLst>
            <a:softEdge rad="0"/>
          </a:effectLst>
        </p:spPr>
      </p:pic>
      <p:sp>
        <p:nvSpPr>
          <p:cNvPr id="20" name="Half Frame 19">
            <a:extLst>
              <a:ext uri="{FF2B5EF4-FFF2-40B4-BE49-F238E27FC236}">
                <a16:creationId xmlns:a16="http://schemas.microsoft.com/office/drawing/2014/main" id="{857A7DE1-B1A7-6662-C7DF-70D4AE0D76E1}"/>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1" name="Picture 20">
            <a:extLst>
              <a:ext uri="{FF2B5EF4-FFF2-40B4-BE49-F238E27FC236}">
                <a16:creationId xmlns:a16="http://schemas.microsoft.com/office/drawing/2014/main" id="{5318DFB5-6D2A-BEF8-7145-5AA3FB001195}"/>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2181409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blue text&#10;&#10;AI-generated content may be incorrect.">
            <a:extLst>
              <a:ext uri="{FF2B5EF4-FFF2-40B4-BE49-F238E27FC236}">
                <a16:creationId xmlns:a16="http://schemas.microsoft.com/office/drawing/2014/main" id="{5C2FA73C-C3C5-A9DE-D82B-2A98440DFF31}"/>
              </a:ext>
            </a:extLst>
          </p:cNvPr>
          <p:cNvPicPr>
            <a:picLocks noChangeAspect="1"/>
          </p:cNvPicPr>
          <p:nvPr/>
        </p:nvPicPr>
        <p:blipFill>
          <a:blip r:embed="rId3"/>
          <a:stretch>
            <a:fillRect/>
          </a:stretch>
        </p:blipFill>
        <p:spPr>
          <a:xfrm>
            <a:off x="327949" y="3427"/>
            <a:ext cx="12192000" cy="1970487"/>
          </a:xfrm>
          <a:prstGeom prst="rect">
            <a:avLst/>
          </a:prstGeom>
        </p:spPr>
      </p:pic>
      <p:sp>
        <p:nvSpPr>
          <p:cNvPr id="4" name="TextBox 3">
            <a:extLst>
              <a:ext uri="{FF2B5EF4-FFF2-40B4-BE49-F238E27FC236}">
                <a16:creationId xmlns:a16="http://schemas.microsoft.com/office/drawing/2014/main" id="{E4ADCBE2-AD46-4961-E770-162FD1109143}"/>
              </a:ext>
            </a:extLst>
          </p:cNvPr>
          <p:cNvSpPr txBox="1"/>
          <p:nvPr/>
        </p:nvSpPr>
        <p:spPr>
          <a:xfrm>
            <a:off x="325121" y="1627940"/>
            <a:ext cx="5509525" cy="4308872"/>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How the Solution Addresses the Sub-Problem</a:t>
            </a:r>
            <a:endParaRPr lang="en-US" sz="2000">
              <a:solidFill>
                <a:schemeClr val="accent1"/>
              </a:solidFill>
              <a:ea typeface="Cambria"/>
            </a:endParaRPr>
          </a:p>
          <a:p>
            <a:endParaRPr lang="en-US" sz="2000" b="1">
              <a:ea typeface="+mn-lt"/>
              <a:cs typeface="+mn-lt"/>
            </a:endParaRPr>
          </a:p>
          <a:p>
            <a:r>
              <a:rPr lang="en-US">
                <a:ea typeface="+mn-lt"/>
                <a:cs typeface="+mn-lt"/>
              </a:rPr>
              <a:t>• Predicts drying completion time using machine learning models.</a:t>
            </a:r>
          </a:p>
          <a:p>
            <a:endParaRPr lang="en-US">
              <a:ea typeface="+mn-lt"/>
              <a:cs typeface="+mn-lt"/>
            </a:endParaRPr>
          </a:p>
          <a:p>
            <a:r>
              <a:rPr lang="en-US">
                <a:ea typeface="+mn-lt"/>
                <a:cs typeface="+mn-lt"/>
              </a:rPr>
              <a:t>• Predicts spoilage risk levels during the drying process.</a:t>
            </a:r>
          </a:p>
          <a:p>
            <a:endParaRPr lang="en-US">
              <a:ea typeface="+mn-lt"/>
              <a:cs typeface="+mn-lt"/>
            </a:endParaRPr>
          </a:p>
          <a:p>
            <a:r>
              <a:rPr lang="en-US">
                <a:ea typeface="+mn-lt"/>
                <a:cs typeface="+mn-lt"/>
              </a:rPr>
              <a:t>• Analyzes sensor-based drying data for decision making.</a:t>
            </a:r>
            <a:endParaRPr lang="en-US">
              <a:ea typeface="Cambria"/>
            </a:endParaRPr>
          </a:p>
          <a:p>
            <a:endParaRPr lang="en-US">
              <a:ea typeface="+mn-lt"/>
              <a:cs typeface="+mn-lt"/>
            </a:endParaRPr>
          </a:p>
          <a:p>
            <a:r>
              <a:rPr lang="en-US">
                <a:ea typeface="+mn-lt"/>
                <a:cs typeface="+mn-lt"/>
              </a:rPr>
              <a:t>• Generates smart recommendations to improve drying efficiency.</a:t>
            </a:r>
            <a:endParaRPr lang="en-US">
              <a:ea typeface="Cambria"/>
            </a:endParaRPr>
          </a:p>
          <a:p>
            <a:endParaRPr lang="en-US">
              <a:ea typeface="+mn-lt"/>
              <a:cs typeface="+mn-lt"/>
            </a:endParaRPr>
          </a:p>
          <a:p>
            <a:r>
              <a:rPr lang="en-US">
                <a:ea typeface="+mn-lt"/>
                <a:cs typeface="+mn-lt"/>
              </a:rPr>
              <a:t>• Helps reduce spoilage and drying-related losses.</a:t>
            </a:r>
          </a:p>
        </p:txBody>
      </p:sp>
      <p:sp>
        <p:nvSpPr>
          <p:cNvPr id="6" name="TextBox 5">
            <a:extLst>
              <a:ext uri="{FF2B5EF4-FFF2-40B4-BE49-F238E27FC236}">
                <a16:creationId xmlns:a16="http://schemas.microsoft.com/office/drawing/2014/main" id="{655FB9C7-2F95-241D-0733-9242AC06C562}"/>
              </a:ext>
            </a:extLst>
          </p:cNvPr>
          <p:cNvSpPr txBox="1"/>
          <p:nvPr/>
        </p:nvSpPr>
        <p:spPr>
          <a:xfrm>
            <a:off x="6101188" y="1608910"/>
            <a:ext cx="5511681" cy="4093428"/>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Requirements Addressed</a:t>
            </a:r>
            <a:endParaRPr lang="en-US" sz="2000" b="1">
              <a:solidFill>
                <a:schemeClr val="accent1"/>
              </a:solidFill>
              <a:ea typeface="Cambria"/>
            </a:endParaRPr>
          </a:p>
          <a:p>
            <a:endParaRPr lang="en-US" sz="2000" b="1">
              <a:solidFill>
                <a:schemeClr val="accent1"/>
              </a:solidFill>
              <a:ea typeface="+mn-lt"/>
              <a:cs typeface="+mn-lt"/>
            </a:endParaRPr>
          </a:p>
          <a:p>
            <a:r>
              <a:rPr lang="en-US" sz="2000">
                <a:ea typeface="+mn-lt"/>
                <a:cs typeface="+mn-lt"/>
              </a:rPr>
              <a:t>• Accurate drying-time estimation.</a:t>
            </a:r>
            <a:endParaRPr lang="en-US" sz="2000">
              <a:ea typeface="Cambria"/>
            </a:endParaRPr>
          </a:p>
          <a:p>
            <a:endParaRPr lang="en-US" sz="2000">
              <a:ea typeface="+mn-lt"/>
              <a:cs typeface="+mn-lt"/>
            </a:endParaRPr>
          </a:p>
          <a:p>
            <a:r>
              <a:rPr lang="en-US" sz="2000">
                <a:ea typeface="+mn-lt"/>
                <a:cs typeface="+mn-lt"/>
              </a:rPr>
              <a:t>• Early spoilage-risk prediction.</a:t>
            </a:r>
            <a:endParaRPr lang="en-US">
              <a:ea typeface="Cambria"/>
            </a:endParaRPr>
          </a:p>
          <a:p>
            <a:endParaRPr lang="en-US" sz="2000">
              <a:ea typeface="+mn-lt"/>
              <a:cs typeface="+mn-lt"/>
            </a:endParaRPr>
          </a:p>
          <a:p>
            <a:r>
              <a:rPr lang="en-US" sz="2000">
                <a:ea typeface="+mn-lt"/>
                <a:cs typeface="+mn-lt"/>
              </a:rPr>
              <a:t>• Easy-to-understand risk indicators and alerts.</a:t>
            </a:r>
            <a:endParaRPr lang="en-US">
              <a:ea typeface="Cambria"/>
            </a:endParaRPr>
          </a:p>
          <a:p>
            <a:endParaRPr lang="en-US" sz="2000">
              <a:ea typeface="+mn-lt"/>
              <a:cs typeface="+mn-lt"/>
            </a:endParaRPr>
          </a:p>
          <a:p>
            <a:r>
              <a:rPr lang="en-US" sz="2000">
                <a:ea typeface="+mn-lt"/>
                <a:cs typeface="+mn-lt"/>
              </a:rPr>
              <a:t>• Better drying management and monitoring support.</a:t>
            </a:r>
            <a:endParaRPr lang="en-US">
              <a:ea typeface="Cambria"/>
            </a:endParaRPr>
          </a:p>
          <a:p>
            <a:endParaRPr lang="en-US" sz="2000">
              <a:ea typeface="+mn-lt"/>
              <a:cs typeface="+mn-lt"/>
            </a:endParaRPr>
          </a:p>
          <a:p>
            <a:r>
              <a:rPr lang="en-US" sz="2000">
                <a:ea typeface="+mn-lt"/>
                <a:cs typeface="+mn-lt"/>
              </a:rPr>
              <a:t>• Real-time access to prediction results.</a:t>
            </a:r>
            <a:endParaRPr lang="en-US">
              <a:ea typeface="Cambria"/>
            </a:endParaRPr>
          </a:p>
          <a:p>
            <a:pPr marL="342900" indent="-342900">
              <a:buFont typeface="Arial"/>
              <a:buChar char="•"/>
            </a:pPr>
            <a:endParaRPr lang="en-US" sz="2000">
              <a:ea typeface="Cambria"/>
            </a:endParaRPr>
          </a:p>
        </p:txBody>
      </p:sp>
    </p:spTree>
    <p:extLst>
      <p:ext uri="{BB962C8B-B14F-4D97-AF65-F5344CB8AC3E}">
        <p14:creationId xmlns:p14="http://schemas.microsoft.com/office/powerpoint/2010/main" val="3329173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C48C6-31B3-A61C-03FA-FFAFD28AFA1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E00CBAB-2CDE-1411-10D8-459B26744699}"/>
              </a:ext>
            </a:extLst>
          </p:cNvPr>
          <p:cNvSpPr txBox="1"/>
          <p:nvPr/>
        </p:nvSpPr>
        <p:spPr>
          <a:xfrm>
            <a:off x="443431" y="590163"/>
            <a:ext cx="5499100" cy="5109091"/>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Design Excellence / Contribution</a:t>
            </a:r>
          </a:p>
          <a:p>
            <a:endParaRPr lang="en-US" b="1">
              <a:solidFill>
                <a:schemeClr val="accent1"/>
              </a:solidFill>
              <a:ea typeface="Cambria"/>
            </a:endParaRPr>
          </a:p>
          <a:p>
            <a:r>
              <a:rPr lang="en-US">
                <a:ea typeface="+mn-lt"/>
                <a:cs typeface="+mn-lt"/>
              </a:rPr>
              <a:t>• Developed machine learning models for drying-time prediction and spoilage-risk classification.</a:t>
            </a:r>
          </a:p>
          <a:p>
            <a:endParaRPr lang="en-US">
              <a:ea typeface="+mn-lt"/>
              <a:cs typeface="+mn-lt"/>
            </a:endParaRPr>
          </a:p>
          <a:p>
            <a:r>
              <a:rPr lang="en-US">
                <a:ea typeface="+mn-lt"/>
                <a:cs typeface="+mn-lt"/>
              </a:rPr>
              <a:t>• Integrated environmental parameters such as temperature, humidity, weight-loss rate, and smell sensor values.</a:t>
            </a:r>
            <a:endParaRPr lang="en-US">
              <a:ea typeface="Cambria"/>
            </a:endParaRPr>
          </a:p>
          <a:p>
            <a:endParaRPr lang="en-US">
              <a:ea typeface="+mn-lt"/>
              <a:cs typeface="+mn-lt"/>
            </a:endParaRPr>
          </a:p>
          <a:p>
            <a:r>
              <a:rPr lang="en-US">
                <a:ea typeface="+mn-lt"/>
                <a:cs typeface="+mn-lt"/>
              </a:rPr>
              <a:t>• Created </a:t>
            </a:r>
            <a:r>
              <a:rPr lang="en-US" err="1">
                <a:ea typeface="+mn-lt"/>
                <a:cs typeface="+mn-lt"/>
              </a:rPr>
              <a:t>FastAPI</a:t>
            </a:r>
            <a:r>
              <a:rPr lang="en-US">
                <a:ea typeface="+mn-lt"/>
                <a:cs typeface="+mn-lt"/>
              </a:rPr>
              <a:t>-based prediction APIs for model integration.</a:t>
            </a:r>
          </a:p>
          <a:p>
            <a:endParaRPr lang="en-US">
              <a:ea typeface="+mn-lt"/>
              <a:cs typeface="+mn-lt"/>
            </a:endParaRPr>
          </a:p>
          <a:p>
            <a:r>
              <a:rPr lang="en-US">
                <a:ea typeface="+mn-lt"/>
                <a:cs typeface="+mn-lt"/>
              </a:rPr>
              <a:t>• Compared multiple ML models and selected best-performing models using evaluation metrics.</a:t>
            </a:r>
            <a:endParaRPr lang="en-US">
              <a:ea typeface="Cambria"/>
            </a:endParaRPr>
          </a:p>
          <a:p>
            <a:endParaRPr lang="en-US">
              <a:ea typeface="+mn-lt"/>
              <a:cs typeface="+mn-lt"/>
            </a:endParaRPr>
          </a:p>
          <a:p>
            <a:r>
              <a:rPr lang="en-US">
                <a:ea typeface="+mn-lt"/>
                <a:cs typeface="+mn-lt"/>
              </a:rPr>
              <a:t>• Designed scalable architecture for future real-time IoT data integration.</a:t>
            </a:r>
          </a:p>
          <a:p>
            <a:pPr algn="ctr"/>
            <a:endParaRPr lang="en-US">
              <a:ea typeface="Cambria"/>
            </a:endParaRPr>
          </a:p>
        </p:txBody>
      </p:sp>
      <p:sp>
        <p:nvSpPr>
          <p:cNvPr id="6" name="TextBox 5">
            <a:extLst>
              <a:ext uri="{FF2B5EF4-FFF2-40B4-BE49-F238E27FC236}">
                <a16:creationId xmlns:a16="http://schemas.microsoft.com/office/drawing/2014/main" id="{91A0A917-9191-073B-BD82-C57994D592B2}"/>
              </a:ext>
            </a:extLst>
          </p:cNvPr>
          <p:cNvSpPr txBox="1"/>
          <p:nvPr/>
        </p:nvSpPr>
        <p:spPr>
          <a:xfrm>
            <a:off x="6430549" y="592509"/>
            <a:ext cx="5004486" cy="4031873"/>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Feedback on Prototype</a:t>
            </a:r>
            <a:endParaRPr lang="en-US" sz="2000" b="1">
              <a:solidFill>
                <a:schemeClr val="accent1"/>
              </a:solidFill>
              <a:ea typeface="Cambria"/>
            </a:endParaRPr>
          </a:p>
          <a:p>
            <a:endParaRPr lang="en-US" sz="2000" b="1">
              <a:solidFill>
                <a:schemeClr val="accent1"/>
              </a:solidFill>
              <a:ea typeface="+mn-lt"/>
              <a:cs typeface="+mn-lt"/>
            </a:endParaRPr>
          </a:p>
          <a:p>
            <a:r>
              <a:rPr lang="en-US">
                <a:solidFill>
                  <a:srgbClr val="000000"/>
                </a:solidFill>
                <a:ea typeface="+mn-lt"/>
                <a:cs typeface="+mn-lt"/>
              </a:rPr>
              <a:t>•</a:t>
            </a:r>
            <a:r>
              <a:rPr lang="en-US">
                <a:ea typeface="+mn-lt"/>
                <a:cs typeface="+mn-lt"/>
              </a:rPr>
              <a:t> Users liked the idea of automatic drying-time estimation and smart recommendations.</a:t>
            </a:r>
            <a:endParaRPr lang="en-US" sz="2000" b="1">
              <a:solidFill>
                <a:srgbClr val="0F6FC6"/>
              </a:solidFill>
              <a:ea typeface="+mn-lt"/>
              <a:cs typeface="+mn-lt"/>
            </a:endParaRPr>
          </a:p>
          <a:p>
            <a:endParaRPr lang="en-US">
              <a:ea typeface="Cambria"/>
            </a:endParaRPr>
          </a:p>
          <a:p>
            <a:r>
              <a:rPr lang="en-US">
                <a:ea typeface="+mn-lt"/>
                <a:cs typeface="+mn-lt"/>
              </a:rPr>
              <a:t>• Users requested mobile-friendly monitoring and alert notifications.</a:t>
            </a:r>
          </a:p>
          <a:p>
            <a:endParaRPr lang="en-US">
              <a:ea typeface="Cambria"/>
            </a:endParaRPr>
          </a:p>
          <a:p>
            <a:r>
              <a:rPr lang="en-US">
                <a:ea typeface="+mn-lt"/>
                <a:cs typeface="+mn-lt"/>
              </a:rPr>
              <a:t>• Users found the spoilage-risk alerts useful for early decision making.</a:t>
            </a:r>
            <a:endParaRPr lang="en-US"/>
          </a:p>
          <a:p>
            <a:endParaRPr lang="en-US">
              <a:ea typeface="Cambria"/>
            </a:endParaRPr>
          </a:p>
          <a:p>
            <a:r>
              <a:rPr lang="en-US">
                <a:ea typeface="+mn-lt"/>
                <a:cs typeface="+mn-lt"/>
              </a:rPr>
              <a:t>• Users suggested integrating live weather data for more accurate drying predictions.</a:t>
            </a:r>
            <a:endParaRPr lang="en-US"/>
          </a:p>
          <a:p>
            <a:pPr algn="ctr"/>
            <a:endParaRPr lang="en-US">
              <a:ea typeface="Cambria"/>
            </a:endParaRPr>
          </a:p>
        </p:txBody>
      </p:sp>
    </p:spTree>
    <p:extLst>
      <p:ext uri="{BB962C8B-B14F-4D97-AF65-F5344CB8AC3E}">
        <p14:creationId xmlns:p14="http://schemas.microsoft.com/office/powerpoint/2010/main" val="1140116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E1705-EE2F-F1DC-029C-785669E867E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369DB6C-49B0-FBBF-6478-1BEA6F5B51FA}"/>
              </a:ext>
            </a:extLst>
          </p:cNvPr>
          <p:cNvGraphicFramePr>
            <a:graphicFrameLocks noGrp="1"/>
          </p:cNvGraphicFramePr>
          <p:nvPr>
            <p:extLst>
              <p:ext uri="{D42A27DB-BD31-4B8C-83A1-F6EECF244321}">
                <p14:modId xmlns:p14="http://schemas.microsoft.com/office/powerpoint/2010/main" val="2951398845"/>
              </p:ext>
            </p:extLst>
          </p:nvPr>
        </p:nvGraphicFramePr>
        <p:xfrm>
          <a:off x="897698" y="647178"/>
          <a:ext cx="10214538" cy="5561600"/>
        </p:xfrm>
        <a:graphic>
          <a:graphicData uri="http://schemas.openxmlformats.org/drawingml/2006/table">
            <a:tbl>
              <a:tblPr firstRow="1" bandRow="1">
                <a:tableStyleId>{5C22544A-7EE6-4342-B048-85BDC9FD1C3A}</a:tableStyleId>
              </a:tblPr>
              <a:tblGrid>
                <a:gridCol w="5107269">
                  <a:extLst>
                    <a:ext uri="{9D8B030D-6E8A-4147-A177-3AD203B41FA5}">
                      <a16:colId xmlns:a16="http://schemas.microsoft.com/office/drawing/2014/main" val="3807229620"/>
                    </a:ext>
                  </a:extLst>
                </a:gridCol>
                <a:gridCol w="5107269">
                  <a:extLst>
                    <a:ext uri="{9D8B030D-6E8A-4147-A177-3AD203B41FA5}">
                      <a16:colId xmlns:a16="http://schemas.microsoft.com/office/drawing/2014/main" val="2953427445"/>
                    </a:ext>
                  </a:extLst>
                </a:gridCol>
              </a:tblGrid>
              <a:tr h="917248">
                <a:tc>
                  <a:txBody>
                    <a:bodyPr/>
                    <a:lstStyle/>
                    <a:p>
                      <a:pPr lvl="0" algn="ctr">
                        <a:buNone/>
                      </a:pPr>
                      <a:r>
                        <a:rPr lang="en-US" sz="2000" b="1" i="0" u="none" strike="noStrike" noProof="0">
                          <a:solidFill>
                            <a:srgbClr val="FFFFFF"/>
                          </a:solidFill>
                          <a:latin typeface="Cambria"/>
                          <a:ea typeface="Cambria"/>
                        </a:rPr>
                        <a:t>Enhancement </a:t>
                      </a:r>
                      <a:endParaRPr lang="en-US" sz="2000" b="1"/>
                    </a:p>
                  </a:txBody>
                  <a:tcPr anchor="ctr"/>
                </a:tc>
                <a:tc>
                  <a:txBody>
                    <a:bodyPr/>
                    <a:lstStyle/>
                    <a:p>
                      <a:pPr lvl="0" algn="ctr">
                        <a:buNone/>
                      </a:pPr>
                      <a:r>
                        <a:rPr lang="en-US" sz="2000" b="1" i="0" u="none" strike="noStrike" noProof="0">
                          <a:latin typeface="Cambria"/>
                          <a:ea typeface="Cambria"/>
                        </a:rPr>
                        <a:t>Future Enhancement </a:t>
                      </a:r>
                      <a:endParaRPr lang="en-US" sz="2000" b="1"/>
                    </a:p>
                  </a:txBody>
                  <a:tcPr anchor="ctr"/>
                </a:tc>
                <a:extLst>
                  <a:ext uri="{0D108BD9-81ED-4DB2-BD59-A6C34878D82A}">
                    <a16:rowId xmlns:a16="http://schemas.microsoft.com/office/drawing/2014/main" val="3022580230"/>
                  </a:ext>
                </a:extLst>
              </a:tr>
              <a:tr h="917248">
                <a:tc>
                  <a:txBody>
                    <a:bodyPr/>
                    <a:lstStyle/>
                    <a:p>
                      <a:pPr lvl="0" algn="l">
                        <a:buNone/>
                      </a:pPr>
                      <a:r>
                        <a:rPr lang="en-US" sz="2000" b="0" i="0" u="none" strike="noStrike" noProof="0">
                          <a:solidFill>
                            <a:schemeClr val="tx1"/>
                          </a:solidFill>
                        </a:rPr>
                        <a:t>Created simulated datasets for drying-time and spoilage-risk prediction</a:t>
                      </a:r>
                      <a:endParaRPr lang="en-US">
                        <a:solidFill>
                          <a:schemeClr val="tx1"/>
                        </a:solidFill>
                      </a:endParaRPr>
                    </a:p>
                  </a:txBody>
                  <a:tcPr anchor="ctr"/>
                </a:tc>
                <a:tc>
                  <a:txBody>
                    <a:bodyPr/>
                    <a:lstStyle/>
                    <a:p>
                      <a:pPr lvl="0" algn="l">
                        <a:buNone/>
                      </a:pPr>
                      <a:r>
                        <a:rPr lang="en-US" sz="2000" b="0" i="0" u="none" strike="noStrike" noProof="0"/>
                        <a:t>Collect real IoT sensor data from drying chambers</a:t>
                      </a:r>
                      <a:endParaRPr lang="en-US"/>
                    </a:p>
                  </a:txBody>
                  <a:tcPr anchor="ctr"/>
                </a:tc>
                <a:extLst>
                  <a:ext uri="{0D108BD9-81ED-4DB2-BD59-A6C34878D82A}">
                    <a16:rowId xmlns:a16="http://schemas.microsoft.com/office/drawing/2014/main" val="2783853353"/>
                  </a:ext>
                </a:extLst>
              </a:tr>
              <a:tr h="917248">
                <a:tc>
                  <a:txBody>
                    <a:bodyPr/>
                    <a:lstStyle/>
                    <a:p>
                      <a:pPr lvl="0">
                        <a:buNone/>
                      </a:pPr>
                      <a:r>
                        <a:rPr lang="en-US" sz="2000" b="0" i="0" u="none" strike="noStrike" noProof="0">
                          <a:latin typeface="Cambria"/>
                          <a:ea typeface="Cambria"/>
                        </a:rPr>
                        <a:t>Trained initial ML models for prediction tasks</a:t>
                      </a:r>
                      <a:endParaRPr lang="en-US" sz="2000"/>
                    </a:p>
                  </a:txBody>
                  <a:tcPr/>
                </a:tc>
                <a:tc>
                  <a:txBody>
                    <a:bodyPr/>
                    <a:lstStyle/>
                    <a:p>
                      <a:pPr lvl="0">
                        <a:buNone/>
                      </a:pPr>
                      <a:r>
                        <a:rPr lang="en-US" sz="2000" b="0" i="0" u="none" strike="noStrike" noProof="0">
                          <a:latin typeface="Cambria"/>
                          <a:ea typeface="Cambria"/>
                        </a:rPr>
                        <a:t>Improve model accuracy using larger datasets</a:t>
                      </a:r>
                      <a:endParaRPr lang="en-US" sz="2000"/>
                    </a:p>
                  </a:txBody>
                  <a:tcPr/>
                </a:tc>
                <a:extLst>
                  <a:ext uri="{0D108BD9-81ED-4DB2-BD59-A6C34878D82A}">
                    <a16:rowId xmlns:a16="http://schemas.microsoft.com/office/drawing/2014/main" val="668529715"/>
                  </a:ext>
                </a:extLst>
              </a:tr>
              <a:tr h="917248">
                <a:tc>
                  <a:txBody>
                    <a:bodyPr/>
                    <a:lstStyle/>
                    <a:p>
                      <a:pPr lvl="0">
                        <a:buNone/>
                      </a:pPr>
                      <a:r>
                        <a:rPr lang="en-US" sz="2000" b="0" i="0" u="none" strike="noStrike" noProof="0">
                          <a:latin typeface="Cambria"/>
                          <a:ea typeface="Cambria"/>
                        </a:rPr>
                        <a:t>Developed </a:t>
                      </a:r>
                      <a:r>
                        <a:rPr lang="en-US" sz="2000" b="0" i="0" u="none" strike="noStrike" noProof="0" err="1">
                          <a:latin typeface="Cambria"/>
                          <a:ea typeface="Cambria"/>
                        </a:rPr>
                        <a:t>FastAPI</a:t>
                      </a:r>
                      <a:r>
                        <a:rPr lang="en-US" sz="2000" b="0" i="0" u="none" strike="noStrike" noProof="0">
                          <a:latin typeface="Cambria"/>
                          <a:ea typeface="Cambria"/>
                        </a:rPr>
                        <a:t> backend for prediction services</a:t>
                      </a:r>
                      <a:endParaRPr lang="en-US" sz="2000"/>
                    </a:p>
                  </a:txBody>
                  <a:tcPr/>
                </a:tc>
                <a:tc>
                  <a:txBody>
                    <a:bodyPr/>
                    <a:lstStyle/>
                    <a:p>
                      <a:pPr lvl="0">
                        <a:buNone/>
                      </a:pPr>
                      <a:r>
                        <a:rPr lang="en-US" sz="2000" b="0" i="0" u="none" strike="noStrike" noProof="0">
                          <a:latin typeface="Cambria"/>
                          <a:ea typeface="Cambria"/>
                        </a:rPr>
                        <a:t>Integrate live sensor streaming and real-time alerts</a:t>
                      </a:r>
                      <a:endParaRPr lang="en-US" sz="2000"/>
                    </a:p>
                  </a:txBody>
                  <a:tcPr/>
                </a:tc>
                <a:extLst>
                  <a:ext uri="{0D108BD9-81ED-4DB2-BD59-A6C34878D82A}">
                    <a16:rowId xmlns:a16="http://schemas.microsoft.com/office/drawing/2014/main" val="2692361673"/>
                  </a:ext>
                </a:extLst>
              </a:tr>
              <a:tr h="917248">
                <a:tc>
                  <a:txBody>
                    <a:bodyPr/>
                    <a:lstStyle/>
                    <a:p>
                      <a:pPr lvl="0" algn="l">
                        <a:buNone/>
                      </a:pPr>
                      <a:r>
                        <a:rPr lang="en-US" sz="2000" b="0" i="0" u="none" strike="noStrike" noProof="0">
                          <a:latin typeface="Cambria"/>
                          <a:ea typeface="Cambria"/>
                        </a:rPr>
                        <a:t>Added MQ-136 smell sensor feature for spoilage analysis</a:t>
                      </a:r>
                      <a:endParaRPr lang="en-US" sz="2000"/>
                    </a:p>
                  </a:txBody>
                  <a:tcPr/>
                </a:tc>
                <a:tc>
                  <a:txBody>
                    <a:bodyPr/>
                    <a:lstStyle/>
                    <a:p>
                      <a:pPr lvl="0" algn="l">
                        <a:lnSpc>
                          <a:spcPct val="100000"/>
                        </a:lnSpc>
                        <a:spcBef>
                          <a:spcPts val="0"/>
                        </a:spcBef>
                        <a:spcAft>
                          <a:spcPts val="0"/>
                        </a:spcAft>
                        <a:buNone/>
                      </a:pPr>
                      <a:r>
                        <a:rPr lang="en-US" sz="2000"/>
                        <a:t>Explore advanced models such as </a:t>
                      </a:r>
                      <a:r>
                        <a:rPr lang="en-US" sz="2000" err="1"/>
                        <a:t>XGBoost</a:t>
                      </a:r>
                      <a:r>
                        <a:rPr lang="en-US" sz="2000"/>
                        <a:t> and LSTM</a:t>
                      </a:r>
                    </a:p>
                    <a:p>
                      <a:pPr lvl="0">
                        <a:buNone/>
                      </a:pPr>
                      <a:endParaRPr lang="en-US"/>
                    </a:p>
                  </a:txBody>
                  <a:tcPr/>
                </a:tc>
                <a:extLst>
                  <a:ext uri="{0D108BD9-81ED-4DB2-BD59-A6C34878D82A}">
                    <a16:rowId xmlns:a16="http://schemas.microsoft.com/office/drawing/2014/main" val="4119292916"/>
                  </a:ext>
                </a:extLst>
              </a:tr>
              <a:tr h="917248">
                <a:tc>
                  <a:txBody>
                    <a:bodyPr/>
                    <a:lstStyle/>
                    <a:p>
                      <a:pPr lvl="0" algn="l">
                        <a:buNone/>
                      </a:pPr>
                      <a:r>
                        <a:rPr lang="en-US" sz="2000" b="0" i="0" u="none" strike="noStrike" noProof="0">
                          <a:latin typeface="Cambria"/>
                          <a:ea typeface="Cambria"/>
                        </a:rPr>
                        <a:t>Tested API endpoints using dummy sensor values</a:t>
                      </a:r>
                      <a:endParaRPr lang="en-US" sz="2000"/>
                    </a:p>
                  </a:txBody>
                  <a:tcPr/>
                </a:tc>
                <a:tc>
                  <a:txBody>
                    <a:bodyPr/>
                    <a:lstStyle/>
                    <a:p>
                      <a:pPr lvl="0">
                        <a:buNone/>
                      </a:pPr>
                      <a:r>
                        <a:rPr lang="en-US" sz="2000" b="0" i="0" u="none" strike="noStrike" noProof="0">
                          <a:latin typeface="Cambria"/>
                          <a:ea typeface="Cambria"/>
                        </a:rPr>
                        <a:t>Integrate frontend dashboard and mobile notifications</a:t>
                      </a:r>
                      <a:endParaRPr lang="en-US" sz="2000"/>
                    </a:p>
                  </a:txBody>
                  <a:tcPr/>
                </a:tc>
                <a:extLst>
                  <a:ext uri="{0D108BD9-81ED-4DB2-BD59-A6C34878D82A}">
                    <a16:rowId xmlns:a16="http://schemas.microsoft.com/office/drawing/2014/main" val="2879863926"/>
                  </a:ext>
                </a:extLst>
              </a:tr>
            </a:tbl>
          </a:graphicData>
        </a:graphic>
      </p:graphicFrame>
    </p:spTree>
    <p:extLst>
      <p:ext uri="{BB962C8B-B14F-4D97-AF65-F5344CB8AC3E}">
        <p14:creationId xmlns:p14="http://schemas.microsoft.com/office/powerpoint/2010/main" val="9231510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F57CA-DCFE-B926-1E34-9DB5FFE808C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C89C2B-D910-D733-CB99-F6336555CA1F}"/>
              </a:ext>
            </a:extLst>
          </p:cNvPr>
          <p:cNvSpPr>
            <a:spLocks noGrp="1"/>
          </p:cNvSpPr>
          <p:nvPr>
            <p:ph type="title"/>
          </p:nvPr>
        </p:nvSpPr>
        <p:spPr>
          <a:xfrm>
            <a:off x="1545465" y="3739999"/>
            <a:ext cx="9269569" cy="691032"/>
          </a:xfrm>
        </p:spPr>
        <p:txBody>
          <a:bodyPr>
            <a:normAutofit fontScale="90000"/>
          </a:bodyPr>
          <a:lstStyle/>
          <a:p>
            <a:pPr algn="ctr"/>
            <a:r>
              <a:rPr lang="sv-SE"/>
              <a:t>GUNASEKARA D T C D P   |   IT22127396</a:t>
            </a:r>
          </a:p>
        </p:txBody>
      </p:sp>
      <p:sp>
        <p:nvSpPr>
          <p:cNvPr id="4" name="Rectangle 3">
            <a:extLst>
              <a:ext uri="{FF2B5EF4-FFF2-40B4-BE49-F238E27FC236}">
                <a16:creationId xmlns:a16="http://schemas.microsoft.com/office/drawing/2014/main" id="{6003775C-D6BB-67C9-9A84-F916ED14687F}"/>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IT22127396</a:t>
            </a:r>
            <a:r>
              <a:rPr lang="en-US" sz="1800">
                <a:solidFill>
                  <a:schemeClr val="tx1"/>
                </a:solidFill>
              </a:rPr>
              <a:t>   |   </a:t>
            </a:r>
            <a:r>
              <a:rPr lang="sv-SE" sz="1800">
                <a:solidFill>
                  <a:schemeClr val="tx1"/>
                </a:solidFill>
              </a:rPr>
              <a:t>GUNASEKARA D T C D P   </a:t>
            </a:r>
            <a:r>
              <a:rPr lang="en-US" sz="1800">
                <a:solidFill>
                  <a:schemeClr val="tx1"/>
                </a:solidFill>
              </a:rPr>
              <a:t>|   </a:t>
            </a:r>
            <a:r>
              <a:rPr lang="en-US">
                <a:solidFill>
                  <a:schemeClr val="tx1"/>
                </a:solidFill>
              </a:rPr>
              <a:t>RP-026-079</a:t>
            </a:r>
            <a:endParaRPr lang="en-US" sz="1800" b="0">
              <a:solidFill>
                <a:schemeClr val="tx1"/>
              </a:solidFill>
            </a:endParaRPr>
          </a:p>
        </p:txBody>
      </p:sp>
      <p:pic>
        <p:nvPicPr>
          <p:cNvPr id="8" name="Picture 7">
            <a:extLst>
              <a:ext uri="{FF2B5EF4-FFF2-40B4-BE49-F238E27FC236}">
                <a16:creationId xmlns:a16="http://schemas.microsoft.com/office/drawing/2014/main" id="{F2FDBCBB-1309-5BDD-BA77-B51989DD5326}"/>
              </a:ext>
            </a:extLst>
          </p:cNvPr>
          <p:cNvPicPr>
            <a:picLocks noChangeAspect="1"/>
          </p:cNvPicPr>
          <p:nvPr/>
        </p:nvPicPr>
        <p:blipFill>
          <a:blip r:embed="rId2" cstate="print">
            <a:extLst>
              <a:ext uri="{28A0092B-C50C-407E-A947-70E740481C1C}">
                <a14:useLocalDpi xmlns:a14="http://schemas.microsoft.com/office/drawing/2010/main" val="0"/>
              </a:ext>
            </a:extLst>
          </a:blip>
          <a:srcRect t="13062" b="13062"/>
          <a:stretch/>
        </p:blipFill>
        <p:spPr>
          <a:xfrm>
            <a:off x="5175128" y="1366303"/>
            <a:ext cx="2017111" cy="1837558"/>
          </a:xfrm>
          <a:prstGeom prst="ellipse">
            <a:avLst/>
          </a:prstGeom>
          <a:ln w="28575">
            <a:solidFill>
              <a:schemeClr val="tx1"/>
            </a:solidFill>
          </a:ln>
          <a:effectLst>
            <a:softEdge rad="0"/>
          </a:effectLst>
        </p:spPr>
      </p:pic>
      <p:sp>
        <p:nvSpPr>
          <p:cNvPr id="9" name="Text Placeholder 5">
            <a:extLst>
              <a:ext uri="{FF2B5EF4-FFF2-40B4-BE49-F238E27FC236}">
                <a16:creationId xmlns:a16="http://schemas.microsoft.com/office/drawing/2014/main" id="{F3A2C4D1-6B6A-9D74-58BF-B0A14A2B7AE8}"/>
              </a:ext>
            </a:extLst>
          </p:cNvPr>
          <p:cNvSpPr txBox="1">
            <a:spLocks/>
          </p:cNvSpPr>
          <p:nvPr/>
        </p:nvSpPr>
        <p:spPr>
          <a:xfrm>
            <a:off x="1004552" y="4271901"/>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panose="02020603050405020304" pitchFamily="18" charset="0"/>
                <a:ea typeface="Yu Gothic Light" panose="020B0300000000000000" pitchFamily="34" charset="-128"/>
                <a:cs typeface="Times New Roman" panose="02020603050405020304" pitchFamily="18" charset="0"/>
              </a:rPr>
              <a:t>BSc (Hons) Degree in Information Technology (specialization in Information Technology)</a:t>
            </a:r>
            <a:endParaRPr lang="en-US" sz="1800" kern="1400" spc="-50">
              <a:latin typeface="Calibri Light" panose="020F0302020204030204" pitchFamily="34" charset="0"/>
              <a:ea typeface="Yu Gothic Light" panose="020B0300000000000000" pitchFamily="34" charset="-128"/>
              <a:cs typeface="Times New Roman" panose="02020603050405020304" pitchFamily="18" charset="0"/>
            </a:endParaRPr>
          </a:p>
          <a:p>
            <a:pPr algn="ctr"/>
            <a:endParaRPr lang="en-US"/>
          </a:p>
        </p:txBody>
      </p:sp>
      <p:sp>
        <p:nvSpPr>
          <p:cNvPr id="10" name="Half Frame 9">
            <a:extLst>
              <a:ext uri="{FF2B5EF4-FFF2-40B4-BE49-F238E27FC236}">
                <a16:creationId xmlns:a16="http://schemas.microsoft.com/office/drawing/2014/main" id="{A3958744-2FA5-EF8C-3F3F-6BF002D345EC}"/>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a:extLst>
              <a:ext uri="{FF2B5EF4-FFF2-40B4-BE49-F238E27FC236}">
                <a16:creationId xmlns:a16="http://schemas.microsoft.com/office/drawing/2014/main" id="{3E735D3D-06DE-A22F-1CFE-FFE9AF2234E2}"/>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3307012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A686A-5547-BBC3-0265-753BCFF28D12}"/>
            </a:ext>
          </a:extLst>
        </p:cNvPr>
        <p:cNvGrpSpPr/>
        <p:nvPr/>
      </p:nvGrpSpPr>
      <p:grpSpPr>
        <a:xfrm>
          <a:off x="0" y="0"/>
          <a:ext cx="0" cy="0"/>
          <a:chOff x="0" y="0"/>
          <a:chExt cx="0" cy="0"/>
        </a:xfrm>
      </p:grpSpPr>
      <p:pic>
        <p:nvPicPr>
          <p:cNvPr id="2" name="Picture 1" descr="Blue text on a black background&#10;&#10;AI-generated content may be incorrect.">
            <a:extLst>
              <a:ext uri="{FF2B5EF4-FFF2-40B4-BE49-F238E27FC236}">
                <a16:creationId xmlns:a16="http://schemas.microsoft.com/office/drawing/2014/main" id="{894BAFCB-D7D3-281F-E566-10FFF7BEA8AE}"/>
              </a:ext>
            </a:extLst>
          </p:cNvPr>
          <p:cNvPicPr>
            <a:picLocks noChangeAspect="1"/>
          </p:cNvPicPr>
          <p:nvPr/>
        </p:nvPicPr>
        <p:blipFill>
          <a:blip r:embed="rId3"/>
          <a:stretch>
            <a:fillRect/>
          </a:stretch>
        </p:blipFill>
        <p:spPr>
          <a:xfrm>
            <a:off x="270076" y="-309"/>
            <a:ext cx="12192000" cy="2112998"/>
          </a:xfrm>
          <a:prstGeom prst="rect">
            <a:avLst/>
          </a:prstGeom>
        </p:spPr>
      </p:pic>
      <p:sp>
        <p:nvSpPr>
          <p:cNvPr id="4" name="TextBox 3">
            <a:extLst>
              <a:ext uri="{FF2B5EF4-FFF2-40B4-BE49-F238E27FC236}">
                <a16:creationId xmlns:a16="http://schemas.microsoft.com/office/drawing/2014/main" id="{1BC3484E-3138-8A1A-3629-AC8029B80603}"/>
              </a:ext>
            </a:extLst>
          </p:cNvPr>
          <p:cNvSpPr txBox="1"/>
          <p:nvPr/>
        </p:nvSpPr>
        <p:spPr>
          <a:xfrm>
            <a:off x="186173" y="1909096"/>
            <a:ext cx="6072877" cy="4555093"/>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How the Solution Addresses the Sub-Problem</a:t>
            </a:r>
            <a:endParaRPr lang="en-US" sz="2000">
              <a:solidFill>
                <a:schemeClr val="accent1"/>
              </a:solidFill>
              <a:ea typeface="Cambria"/>
            </a:endParaRPr>
          </a:p>
          <a:p>
            <a:endParaRPr lang="en-US" b="1">
              <a:solidFill>
                <a:schemeClr val="accent1"/>
              </a:solidFill>
            </a:endParaRPr>
          </a:p>
          <a:p>
            <a:pPr marL="285750" indent="-285750">
              <a:buFont typeface="Arial"/>
              <a:buChar char="•"/>
            </a:pPr>
            <a:r>
              <a:rPr lang="en-US">
                <a:ea typeface="+mn-lt"/>
                <a:cs typeface="+mn-lt"/>
              </a:rPr>
              <a:t>Developed an AI-based system for dry fish quality grading and contamination detection.</a:t>
            </a:r>
            <a:endParaRPr lang="en-US">
              <a:ea typeface="Cambria"/>
            </a:endParaRPr>
          </a:p>
          <a:p>
            <a:endParaRPr lang="en-US">
              <a:ea typeface="+mn-lt"/>
              <a:cs typeface="+mn-lt"/>
            </a:endParaRPr>
          </a:p>
          <a:p>
            <a:pPr marL="285750" indent="-285750">
              <a:buFont typeface="Arial"/>
              <a:buChar char="•"/>
            </a:pPr>
            <a:r>
              <a:rPr lang="en-US">
                <a:ea typeface="+mn-lt"/>
                <a:cs typeface="+mn-lt"/>
              </a:rPr>
              <a:t> Implemented a YOLOv8 segmentation verification station for defect identification.</a:t>
            </a:r>
          </a:p>
          <a:p>
            <a:endParaRPr lang="en-US">
              <a:ea typeface="+mn-lt"/>
              <a:cs typeface="+mn-lt"/>
            </a:endParaRPr>
          </a:p>
          <a:p>
            <a:pPr marL="285750" indent="-285750">
              <a:buFont typeface="Arial"/>
              <a:buChar char="•"/>
            </a:pPr>
            <a:r>
              <a:rPr lang="en-US">
                <a:ea typeface="+mn-lt"/>
                <a:cs typeface="+mn-lt"/>
              </a:rPr>
              <a:t>Enabled professional review for low-confidence AI predictions.</a:t>
            </a:r>
            <a:endParaRPr lang="en-US">
              <a:ea typeface="Cambria"/>
            </a:endParaRPr>
          </a:p>
          <a:p>
            <a:endParaRPr lang="en-US">
              <a:ea typeface="+mn-lt"/>
              <a:cs typeface="+mn-lt"/>
            </a:endParaRPr>
          </a:p>
          <a:p>
            <a:pPr marL="285750" indent="-285750">
              <a:buFont typeface="Arial"/>
              <a:buChar char="•"/>
            </a:pPr>
            <a:r>
              <a:rPr lang="en-US">
                <a:ea typeface="+mn-lt"/>
                <a:cs typeface="+mn-lt"/>
              </a:rPr>
              <a:t> Used </a:t>
            </a:r>
            <a:r>
              <a:rPr lang="en-US" err="1">
                <a:ea typeface="+mn-lt"/>
                <a:cs typeface="+mn-lt"/>
              </a:rPr>
              <a:t>standardised</a:t>
            </a:r>
            <a:r>
              <a:rPr lang="en-US">
                <a:ea typeface="+mn-lt"/>
                <a:cs typeface="+mn-lt"/>
              </a:rPr>
              <a:t> image capture to improve prediction consistency.</a:t>
            </a:r>
          </a:p>
          <a:p>
            <a:endParaRPr lang="en-US">
              <a:ea typeface="+mn-lt"/>
              <a:cs typeface="+mn-lt"/>
            </a:endParaRPr>
          </a:p>
          <a:p>
            <a:pPr marL="285750" indent="-285750">
              <a:buFont typeface="Arial"/>
              <a:buChar char="•"/>
            </a:pPr>
            <a:r>
              <a:rPr lang="en-US">
                <a:ea typeface="+mn-lt"/>
                <a:cs typeface="+mn-lt"/>
              </a:rPr>
              <a:t>Integrated grading results with IoT data and traceability records.</a:t>
            </a:r>
            <a:endParaRPr lang="en-US">
              <a:ea typeface="Cambria"/>
            </a:endParaRPr>
          </a:p>
        </p:txBody>
      </p:sp>
      <p:sp>
        <p:nvSpPr>
          <p:cNvPr id="6" name="TextBox 5">
            <a:extLst>
              <a:ext uri="{FF2B5EF4-FFF2-40B4-BE49-F238E27FC236}">
                <a16:creationId xmlns:a16="http://schemas.microsoft.com/office/drawing/2014/main" id="{D7452771-9AD1-B78C-44D6-13F7FC38C77B}"/>
              </a:ext>
            </a:extLst>
          </p:cNvPr>
          <p:cNvSpPr txBox="1"/>
          <p:nvPr/>
        </p:nvSpPr>
        <p:spPr>
          <a:xfrm>
            <a:off x="6566783" y="1831932"/>
            <a:ext cx="5480137" cy="4708981"/>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Requirements Addressed</a:t>
            </a:r>
            <a:endParaRPr lang="en-US" sz="2000" b="1">
              <a:solidFill>
                <a:schemeClr val="accent1"/>
              </a:solidFill>
              <a:ea typeface="Cambria"/>
            </a:endParaRPr>
          </a:p>
          <a:p>
            <a:endParaRPr lang="en-US" sz="2000" b="1">
              <a:solidFill>
                <a:schemeClr val="accent1"/>
              </a:solidFill>
              <a:ea typeface="Cambria"/>
            </a:endParaRPr>
          </a:p>
          <a:p>
            <a:pPr marL="342900" indent="-342900">
              <a:buFont typeface="Arial"/>
              <a:buChar char="•"/>
            </a:pPr>
            <a:r>
              <a:rPr lang="en-US" sz="2000">
                <a:ea typeface="+mn-lt"/>
                <a:cs typeface="+mn-lt"/>
              </a:rPr>
              <a:t>Automated grading for Grade A, B, and C dry fish.</a:t>
            </a:r>
            <a:endParaRPr lang="en-US">
              <a:ea typeface="Cambria"/>
            </a:endParaRPr>
          </a:p>
          <a:p>
            <a:pPr marL="342900" indent="-342900">
              <a:buFont typeface="Arial"/>
              <a:buChar char="•"/>
            </a:pPr>
            <a:endParaRPr lang="en-US" sz="2000">
              <a:ea typeface="+mn-lt"/>
              <a:cs typeface="+mn-lt"/>
            </a:endParaRPr>
          </a:p>
          <a:p>
            <a:pPr marL="342900" indent="-342900">
              <a:buFont typeface="Arial"/>
              <a:buChar char="•"/>
            </a:pPr>
            <a:r>
              <a:rPr lang="en-US" sz="2000">
                <a:ea typeface="+mn-lt"/>
                <a:cs typeface="+mn-lt"/>
              </a:rPr>
              <a:t> Detection of </a:t>
            </a:r>
            <a:r>
              <a:rPr lang="en-US" sz="2000" err="1">
                <a:ea typeface="+mn-lt"/>
                <a:cs typeface="+mn-lt"/>
              </a:rPr>
              <a:t>mould</a:t>
            </a:r>
            <a:r>
              <a:rPr lang="en-US" sz="2000">
                <a:ea typeface="+mn-lt"/>
                <a:cs typeface="+mn-lt"/>
              </a:rPr>
              <a:t>, uneven drying, damage, and contamination.</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Verification dashboard for reviewing predictions.</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Batch history and image evidence storage.</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Fast prediction and scalable AI model management.</a:t>
            </a:r>
            <a:endParaRPr lang="en-US">
              <a:ea typeface="Cambria"/>
            </a:endParaRPr>
          </a:p>
        </p:txBody>
      </p:sp>
    </p:spTree>
    <p:extLst>
      <p:ext uri="{BB962C8B-B14F-4D97-AF65-F5344CB8AC3E}">
        <p14:creationId xmlns:p14="http://schemas.microsoft.com/office/powerpoint/2010/main" val="1422105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38764-FD01-E5C7-272A-3096DC6D5B9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68CC26-6254-FA48-30AA-E7FD8D9D6CA0}"/>
              </a:ext>
            </a:extLst>
          </p:cNvPr>
          <p:cNvSpPr txBox="1"/>
          <p:nvPr/>
        </p:nvSpPr>
        <p:spPr>
          <a:xfrm>
            <a:off x="231229" y="194695"/>
            <a:ext cx="4906028" cy="5601533"/>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Design Excellence / Contribution</a:t>
            </a:r>
          </a:p>
          <a:p>
            <a:endParaRPr lang="en-US" sz="2000" b="1">
              <a:solidFill>
                <a:schemeClr val="accent1"/>
              </a:solidFill>
              <a:ea typeface="Cambria"/>
            </a:endParaRPr>
          </a:p>
          <a:p>
            <a:pPr marL="342900" indent="-342900">
              <a:buFont typeface="Arial"/>
              <a:buChar char="•"/>
            </a:pPr>
            <a:r>
              <a:rPr lang="en-US" sz="2000">
                <a:ea typeface="+mn-lt"/>
                <a:cs typeface="+mn-lt"/>
              </a:rPr>
              <a:t>Created a Sri Lankan dry fish image dataset for AI training.</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Designed a polygon-based segmentation annotation system.</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Developed a complete workflow for dataset creation, YOLO training, and verification.</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Built scalable architecture using Next.js, </a:t>
            </a:r>
            <a:r>
              <a:rPr lang="en-US" sz="2000" err="1">
                <a:ea typeface="+mn-lt"/>
                <a:cs typeface="+mn-lt"/>
              </a:rPr>
              <a:t>FastAPI</a:t>
            </a:r>
            <a:r>
              <a:rPr lang="en-US" sz="2000">
                <a:ea typeface="+mn-lt"/>
                <a:cs typeface="+mn-lt"/>
              </a:rPr>
              <a:t>, MongoDB, and YOLOv8.</a:t>
            </a:r>
            <a:endParaRPr lang="en-US">
              <a:ea typeface="Cambria"/>
            </a:endParaRPr>
          </a:p>
          <a:p>
            <a:endParaRPr lang="en-US" sz="2000">
              <a:ea typeface="+mn-lt"/>
              <a:cs typeface="+mn-lt"/>
            </a:endParaRPr>
          </a:p>
          <a:p>
            <a:pPr marL="342900" indent="-342900">
              <a:buFont typeface="Arial"/>
              <a:buChar char="•"/>
            </a:pPr>
            <a:r>
              <a:rPr lang="en-US" sz="2000">
                <a:ea typeface="+mn-lt"/>
                <a:cs typeface="+mn-lt"/>
              </a:rPr>
              <a:t> Added continuous learning support through retraining workflows</a:t>
            </a:r>
            <a:endParaRPr lang="en-US">
              <a:solidFill>
                <a:srgbClr val="000000"/>
              </a:solidFill>
              <a:ea typeface="Cambria"/>
            </a:endParaRPr>
          </a:p>
          <a:p>
            <a:pPr algn="ctr"/>
            <a:endParaRPr lang="en-US">
              <a:solidFill>
                <a:srgbClr val="000000"/>
              </a:solidFill>
              <a:ea typeface="Cambria"/>
            </a:endParaRPr>
          </a:p>
        </p:txBody>
      </p:sp>
      <p:sp>
        <p:nvSpPr>
          <p:cNvPr id="6" name="TextBox 5">
            <a:extLst>
              <a:ext uri="{FF2B5EF4-FFF2-40B4-BE49-F238E27FC236}">
                <a16:creationId xmlns:a16="http://schemas.microsoft.com/office/drawing/2014/main" id="{472C7EE3-679B-FA9B-7288-57A12E09126C}"/>
              </a:ext>
            </a:extLst>
          </p:cNvPr>
          <p:cNvSpPr txBox="1"/>
          <p:nvPr/>
        </p:nvSpPr>
        <p:spPr>
          <a:xfrm>
            <a:off x="5639091" y="599809"/>
            <a:ext cx="6096000" cy="4801314"/>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endParaRPr lang="en-US"/>
          </a:p>
          <a:p>
            <a:r>
              <a:rPr lang="en-US" sz="2000" b="1">
                <a:solidFill>
                  <a:schemeClr val="accent1"/>
                </a:solidFill>
                <a:ea typeface="Cambria"/>
              </a:rPr>
              <a:t>User Feedback on Prototype</a:t>
            </a:r>
            <a:endParaRPr lang="en-US">
              <a:ea typeface="Cambria"/>
            </a:endParaRPr>
          </a:p>
          <a:p>
            <a:pPr marL="285750" indent="-285750">
              <a:buFont typeface="Arial"/>
              <a:buChar char="•"/>
            </a:pPr>
            <a:endParaRPr lang="en-US"/>
          </a:p>
          <a:p>
            <a:pPr marL="285750" indent="-285750">
              <a:buFont typeface="Arial"/>
              <a:buChar char="•"/>
            </a:pPr>
            <a:r>
              <a:rPr lang="en-US"/>
              <a:t>Users requested clearer defect highlighting on images. </a:t>
            </a:r>
          </a:p>
          <a:p>
            <a:endParaRPr lang="en-US">
              <a:ea typeface="Cambria"/>
            </a:endParaRPr>
          </a:p>
          <a:p>
            <a:pPr marL="285750" indent="-285750">
              <a:buFont typeface="Arial"/>
              <a:buChar char="•"/>
            </a:pPr>
            <a:r>
              <a:rPr lang="en-US"/>
              <a:t> Suggested adding more defect categories such as raw and less-dried fish. </a:t>
            </a:r>
            <a:endParaRPr lang="en-US">
              <a:ea typeface="Cambria"/>
            </a:endParaRPr>
          </a:p>
          <a:p>
            <a:endParaRPr lang="en-US">
              <a:ea typeface="Cambria"/>
            </a:endParaRPr>
          </a:p>
          <a:p>
            <a:pPr marL="285750" indent="-285750">
              <a:buFont typeface="Arial"/>
              <a:buChar char="•"/>
            </a:pPr>
            <a:r>
              <a:rPr lang="en-US"/>
              <a:t> Positive feedback received for the verification dashboard usability.</a:t>
            </a:r>
            <a:endParaRPr lang="en-US">
              <a:ea typeface="Cambria"/>
            </a:endParaRPr>
          </a:p>
          <a:p>
            <a:endParaRPr lang="en-US">
              <a:ea typeface="Cambria"/>
            </a:endParaRPr>
          </a:p>
          <a:p>
            <a:pPr marL="285750" indent="-285750">
              <a:buFont typeface="Arial"/>
              <a:buChar char="•"/>
            </a:pPr>
            <a:r>
              <a:rPr lang="en-US"/>
              <a:t>Users preferred faster AI model upload and activation features. </a:t>
            </a:r>
            <a:endParaRPr lang="en-US">
              <a:ea typeface="Cambria"/>
            </a:endParaRPr>
          </a:p>
          <a:p>
            <a:endParaRPr lang="en-US">
              <a:ea typeface="Cambria"/>
            </a:endParaRPr>
          </a:p>
          <a:p>
            <a:pPr marL="285750" indent="-285750">
              <a:buFont typeface="Arial"/>
              <a:buChar char="•"/>
            </a:pPr>
            <a:r>
              <a:rPr lang="en-US"/>
              <a:t>Recommended future live camera monitoring and automated retraining support.</a:t>
            </a:r>
            <a:endParaRPr lang="en-US">
              <a:ea typeface="Cambria"/>
            </a:endParaRPr>
          </a:p>
          <a:p>
            <a:pPr algn="ctr"/>
            <a:endParaRPr lang="en-US">
              <a:ea typeface="Cambria"/>
            </a:endParaRPr>
          </a:p>
        </p:txBody>
      </p:sp>
    </p:spTree>
    <p:extLst>
      <p:ext uri="{BB962C8B-B14F-4D97-AF65-F5344CB8AC3E}">
        <p14:creationId xmlns:p14="http://schemas.microsoft.com/office/powerpoint/2010/main" val="1340843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A195B-4D45-A9B5-3B02-22DFA7CBDF6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677C4B5-D07A-6E86-FAAE-03375FF419AE}"/>
              </a:ext>
            </a:extLst>
          </p:cNvPr>
          <p:cNvGraphicFramePr>
            <a:graphicFrameLocks noGrp="1"/>
          </p:cNvGraphicFramePr>
          <p:nvPr>
            <p:extLst>
              <p:ext uri="{D42A27DB-BD31-4B8C-83A1-F6EECF244321}">
                <p14:modId xmlns:p14="http://schemas.microsoft.com/office/powerpoint/2010/main" val="139242713"/>
              </p:ext>
            </p:extLst>
          </p:nvPr>
        </p:nvGraphicFramePr>
        <p:xfrm>
          <a:off x="993493" y="549797"/>
          <a:ext cx="10131032" cy="5870192"/>
        </p:xfrm>
        <a:graphic>
          <a:graphicData uri="http://schemas.openxmlformats.org/drawingml/2006/table">
            <a:tbl>
              <a:tblPr firstRow="1" bandRow="1">
                <a:tableStyleId>{5C22544A-7EE6-4342-B048-85BDC9FD1C3A}</a:tableStyleId>
              </a:tblPr>
              <a:tblGrid>
                <a:gridCol w="5065516">
                  <a:extLst>
                    <a:ext uri="{9D8B030D-6E8A-4147-A177-3AD203B41FA5}">
                      <a16:colId xmlns:a16="http://schemas.microsoft.com/office/drawing/2014/main" val="3807229620"/>
                    </a:ext>
                  </a:extLst>
                </a:gridCol>
                <a:gridCol w="5065516">
                  <a:extLst>
                    <a:ext uri="{9D8B030D-6E8A-4147-A177-3AD203B41FA5}">
                      <a16:colId xmlns:a16="http://schemas.microsoft.com/office/drawing/2014/main" val="2953427445"/>
                    </a:ext>
                  </a:extLst>
                </a:gridCol>
              </a:tblGrid>
              <a:tr h="934148">
                <a:tc>
                  <a:txBody>
                    <a:bodyPr/>
                    <a:lstStyle/>
                    <a:p>
                      <a:pPr lvl="0" algn="ctr">
                        <a:buNone/>
                      </a:pPr>
                      <a:r>
                        <a:rPr lang="en-US" sz="2000" b="1" i="0" u="none" strike="noStrike" noProof="0">
                          <a:solidFill>
                            <a:srgbClr val="FFFFFF"/>
                          </a:solidFill>
                          <a:latin typeface="Cambria"/>
                          <a:ea typeface="Cambria"/>
                        </a:rPr>
                        <a:t>Enhancement </a:t>
                      </a:r>
                      <a:endParaRPr lang="en-US" sz="2000" b="1"/>
                    </a:p>
                  </a:txBody>
                  <a:tcPr anchor="ctr"/>
                </a:tc>
                <a:tc>
                  <a:txBody>
                    <a:bodyPr/>
                    <a:lstStyle/>
                    <a:p>
                      <a:pPr lvl="0" algn="ctr">
                        <a:buNone/>
                      </a:pPr>
                      <a:r>
                        <a:rPr lang="en-US" sz="2000" b="1" i="0" u="none" strike="noStrike" noProof="0">
                          <a:latin typeface="Cambria"/>
                          <a:ea typeface="Cambria"/>
                        </a:rPr>
                        <a:t>Future Enhancement </a:t>
                      </a:r>
                      <a:endParaRPr lang="en-US" sz="2000" b="1"/>
                    </a:p>
                  </a:txBody>
                  <a:tcPr anchor="ctr"/>
                </a:tc>
                <a:extLst>
                  <a:ext uri="{0D108BD9-81ED-4DB2-BD59-A6C34878D82A}">
                    <a16:rowId xmlns:a16="http://schemas.microsoft.com/office/drawing/2014/main" val="3022580230"/>
                  </a:ext>
                </a:extLst>
              </a:tr>
              <a:tr h="934148">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Collect and label a Sri Lankan dry fish image dataset covering Grade A, B, C and defects.</a:t>
                      </a:r>
                      <a:endParaRPr lang="en-US"/>
                    </a:p>
                    <a:p>
                      <a:pPr lvl="0" algn="ctr">
                        <a:buNone/>
                      </a:pPr>
                      <a:endParaRPr lang="en-US" sz="2000" b="1" i="0" u="none" strike="noStrike" noProof="0">
                        <a:solidFill>
                          <a:srgbClr val="FFFFFF"/>
                        </a:solidFill>
                        <a:latin typeface="Cambria"/>
                        <a:ea typeface="Cambria"/>
                      </a:endParaRPr>
                    </a:p>
                  </a:txBody>
                  <a:tcPr anchor="ctr"/>
                </a:tc>
                <a:tc>
                  <a:txBody>
                    <a:bodyPr/>
                    <a:lstStyle/>
                    <a:p>
                      <a:pPr lvl="0" algn="l">
                        <a:buNone/>
                      </a:pPr>
                      <a:r>
                        <a:rPr lang="en-US" sz="1800" b="0" i="0" u="none" strike="noStrike" noProof="0">
                          <a:solidFill>
                            <a:srgbClr val="000000"/>
                          </a:solidFill>
                          <a:latin typeface="Cambria"/>
                          <a:ea typeface="Cambria"/>
                        </a:rPr>
                        <a:t>Implement dual-mode camera for live streaming and periodic auto-capture under </a:t>
                      </a:r>
                      <a:r>
                        <a:rPr lang="en-US" sz="1800" b="0" i="0" u="none" strike="noStrike" noProof="0" err="1">
                          <a:solidFill>
                            <a:srgbClr val="000000"/>
                          </a:solidFill>
                          <a:latin typeface="Cambria"/>
                          <a:ea typeface="Cambria"/>
                        </a:rPr>
                        <a:t>standardised</a:t>
                      </a:r>
                      <a:r>
                        <a:rPr lang="en-US" sz="1800" b="0" i="0" u="none" strike="noStrike" noProof="0">
                          <a:solidFill>
                            <a:srgbClr val="000000"/>
                          </a:solidFill>
                          <a:latin typeface="Cambria"/>
                          <a:ea typeface="Cambria"/>
                        </a:rPr>
                        <a:t> lighting</a:t>
                      </a:r>
                      <a:endParaRPr lang="en-US"/>
                    </a:p>
                  </a:txBody>
                  <a:tcPr anchor="ctr"/>
                </a:tc>
                <a:extLst>
                  <a:ext uri="{0D108BD9-81ED-4DB2-BD59-A6C34878D82A}">
                    <a16:rowId xmlns:a16="http://schemas.microsoft.com/office/drawing/2014/main" val="2783853353"/>
                  </a:ext>
                </a:extLst>
              </a:tr>
              <a:tr h="934148">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Train a CNN model using transfer learning achieving minimum F1-score of 0.75.</a:t>
                      </a:r>
                      <a:endParaRPr lang="en-US"/>
                    </a:p>
                    <a:p>
                      <a:pPr lvl="0">
                        <a:buNone/>
                      </a:pPr>
                      <a:endParaRPr lang="en-US"/>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Establish a self-learning retraining pipeline to improve model accuracy over time.</a:t>
                      </a:r>
                      <a:endParaRPr lang="en-US"/>
                    </a:p>
                    <a:p>
                      <a:pPr lvl="0">
                        <a:buNone/>
                      </a:pPr>
                      <a:endParaRPr lang="en-US"/>
                    </a:p>
                  </a:txBody>
                  <a:tcPr/>
                </a:tc>
                <a:extLst>
                  <a:ext uri="{0D108BD9-81ED-4DB2-BD59-A6C34878D82A}">
                    <a16:rowId xmlns:a16="http://schemas.microsoft.com/office/drawing/2014/main" val="668529715"/>
                  </a:ext>
                </a:extLst>
              </a:tr>
              <a:tr h="934148">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Develop a Verification Station for professionals to review and correct low-confidence predictions.</a:t>
                      </a:r>
                      <a:endParaRPr lang="en-US"/>
                    </a:p>
                    <a:p>
                      <a:pPr lvl="0">
                        <a:buNone/>
                      </a:pPr>
                      <a:endParaRPr lang="en-US"/>
                    </a:p>
                  </a:txBody>
                  <a:tcPr/>
                </a:tc>
                <a:tc>
                  <a:txBody>
                    <a:bodyPr/>
                    <a:lstStyle/>
                    <a:p>
                      <a:pPr lvl="0">
                        <a:buNone/>
                      </a:pPr>
                      <a:r>
                        <a:rPr lang="en-US" sz="1800" b="0" i="0" u="none" strike="noStrike" noProof="0">
                          <a:latin typeface="Cambria"/>
                          <a:ea typeface="Cambria"/>
                        </a:rPr>
                        <a:t>Integrate AI-assisted annotation and automatic dataset generation for faster retraining workflows</a:t>
                      </a:r>
                      <a:endParaRPr lang="en-US"/>
                    </a:p>
                  </a:txBody>
                  <a:tcPr/>
                </a:tc>
                <a:extLst>
                  <a:ext uri="{0D108BD9-81ED-4DB2-BD59-A6C34878D82A}">
                    <a16:rowId xmlns:a16="http://schemas.microsoft.com/office/drawing/2014/main" val="2692361673"/>
                  </a:ext>
                </a:extLst>
              </a:tr>
              <a:tr h="934148">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Integrate grading results with predictive analytics and batch traceability record.</a:t>
                      </a:r>
                      <a:endParaRPr lang="en-US"/>
                    </a:p>
                    <a:p>
                      <a:pPr lvl="0">
                        <a:buNone/>
                      </a:pPr>
                      <a:endParaRPr lang="en-US"/>
                    </a:p>
                  </a:txBody>
                  <a:tcPr/>
                </a:tc>
                <a:tc>
                  <a:txBody>
                    <a:bodyPr/>
                    <a:lstStyle/>
                    <a:p>
                      <a:pPr lvl="0">
                        <a:buNone/>
                      </a:pPr>
                      <a:r>
                        <a:rPr lang="en-US" sz="1800" b="0" i="0" u="none" strike="noStrike" noProof="0">
                          <a:latin typeface="Cambria"/>
                          <a:ea typeface="Cambria"/>
                        </a:rPr>
                        <a:t>Develop real-time defect segmentation and spoilage risk prediction using live camera analysis</a:t>
                      </a:r>
                      <a:endParaRPr lang="en-US"/>
                    </a:p>
                  </a:txBody>
                  <a:tcPr/>
                </a:tc>
                <a:extLst>
                  <a:ext uri="{0D108BD9-81ED-4DB2-BD59-A6C34878D82A}">
                    <a16:rowId xmlns:a16="http://schemas.microsoft.com/office/drawing/2014/main" val="4119292916"/>
                  </a:ext>
                </a:extLst>
              </a:tr>
              <a:tr h="934148">
                <a:tc>
                  <a:txBody>
                    <a:bodyPr/>
                    <a:lstStyle/>
                    <a:p>
                      <a:pPr lvl="0">
                        <a:buNone/>
                      </a:pPr>
                      <a:r>
                        <a:rPr lang="en-US" sz="1800" b="0" i="0" u="none" strike="noStrike" noProof="0">
                          <a:latin typeface="Cambria"/>
                          <a:ea typeface="Cambria"/>
                        </a:rPr>
                        <a:t>Implement polygon-based defect segmentation for exact damaged region identification.               switching</a:t>
                      </a:r>
                      <a:endParaRPr lang="en-US"/>
                    </a:p>
                  </a:txBody>
                  <a:tcPr/>
                </a:tc>
                <a:tc>
                  <a:txBody>
                    <a:bodyPr/>
                    <a:lstStyle/>
                    <a:p>
                      <a:pPr lvl="0">
                        <a:buNone/>
                      </a:pPr>
                      <a:r>
                        <a:rPr lang="en-US" sz="1800" b="0" i="0" u="none" strike="noStrike" noProof="0">
                          <a:solidFill>
                            <a:srgbClr val="000000"/>
                          </a:solidFill>
                          <a:latin typeface="Cambria"/>
                          <a:ea typeface="Cambria"/>
                        </a:rPr>
                        <a:t>Deploy scalable cloud-based AI model management with automatic model version switching</a:t>
                      </a:r>
                    </a:p>
                    <a:p>
                      <a:pPr lvl="0">
                        <a:buNone/>
                      </a:pPr>
                      <a:endParaRPr lang="en-US"/>
                    </a:p>
                  </a:txBody>
                  <a:tcPr/>
                </a:tc>
                <a:extLst>
                  <a:ext uri="{0D108BD9-81ED-4DB2-BD59-A6C34878D82A}">
                    <a16:rowId xmlns:a16="http://schemas.microsoft.com/office/drawing/2014/main" val="2879863926"/>
                  </a:ext>
                </a:extLst>
              </a:tr>
            </a:tbl>
          </a:graphicData>
        </a:graphic>
      </p:graphicFrame>
    </p:spTree>
    <p:extLst>
      <p:ext uri="{BB962C8B-B14F-4D97-AF65-F5344CB8AC3E}">
        <p14:creationId xmlns:p14="http://schemas.microsoft.com/office/powerpoint/2010/main" val="1987749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0D940-1D39-3EBD-27EC-015FE33F45C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29C4A6-F733-6443-20D3-9B01FC731227}"/>
              </a:ext>
            </a:extLst>
          </p:cNvPr>
          <p:cNvSpPr>
            <a:spLocks noGrp="1"/>
          </p:cNvSpPr>
          <p:nvPr>
            <p:ph type="title"/>
          </p:nvPr>
        </p:nvSpPr>
        <p:spPr>
          <a:xfrm>
            <a:off x="2324100" y="4005498"/>
            <a:ext cx="8153400" cy="755426"/>
          </a:xfrm>
        </p:spPr>
        <p:txBody>
          <a:bodyPr>
            <a:normAutofit/>
          </a:bodyPr>
          <a:lstStyle/>
          <a:p>
            <a:pPr algn="ctr"/>
            <a:r>
              <a:rPr lang="en-US"/>
              <a:t>PESHALA G A K J | IT22554536</a:t>
            </a:r>
          </a:p>
        </p:txBody>
      </p:sp>
      <p:sp>
        <p:nvSpPr>
          <p:cNvPr id="4" name="Rectangle 3">
            <a:extLst>
              <a:ext uri="{FF2B5EF4-FFF2-40B4-BE49-F238E27FC236}">
                <a16:creationId xmlns:a16="http://schemas.microsoft.com/office/drawing/2014/main" id="{41B70867-2630-1114-BCF7-A5611A264CAC}"/>
              </a:ext>
            </a:extLst>
          </p:cNvPr>
          <p:cNvSpPr/>
          <p:nvPr/>
        </p:nvSpPr>
        <p:spPr>
          <a:xfrm>
            <a:off x="2687817" y="6446296"/>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IT22554536</a:t>
            </a:r>
            <a:r>
              <a:rPr lang="en-US" sz="1800">
                <a:solidFill>
                  <a:schemeClr val="tx1"/>
                </a:solidFill>
              </a:rPr>
              <a:t>   |  </a:t>
            </a:r>
            <a:r>
              <a:rPr lang="pt-BR" sz="1800" b="1">
                <a:solidFill>
                  <a:schemeClr val="tx1"/>
                </a:solidFill>
              </a:rPr>
              <a:t>PESHALA G A K J </a:t>
            </a:r>
            <a:r>
              <a:rPr lang="en-US" sz="1800" b="1">
                <a:solidFill>
                  <a:schemeClr val="tx1"/>
                </a:solidFill>
              </a:rPr>
              <a:t>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2" name="Half Frame 1">
            <a:extLst>
              <a:ext uri="{FF2B5EF4-FFF2-40B4-BE49-F238E27FC236}">
                <a16:creationId xmlns:a16="http://schemas.microsoft.com/office/drawing/2014/main" id="{EE560382-72B0-C2A0-E35F-8DF75F2ECBC3}"/>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628B0A85-A60A-2B15-F281-5A85A252D621}"/>
              </a:ext>
            </a:extLst>
          </p:cNvPr>
          <p:cNvPicPr>
            <a:picLocks noChangeAspect="1"/>
          </p:cNvPicPr>
          <p:nvPr/>
        </p:nvPicPr>
        <p:blipFill>
          <a:blip r:embed="rId2" cstate="print">
            <a:extLst>
              <a:ext uri="{28A0092B-C50C-407E-A947-70E740481C1C}">
                <a14:useLocalDpi xmlns:a14="http://schemas.microsoft.com/office/drawing/2010/main" val="0"/>
              </a:ext>
            </a:extLst>
          </a:blip>
          <a:srcRect l="-1152" t="5986" r="1152" b="21847"/>
          <a:stretch>
            <a:fillRect/>
          </a:stretch>
        </p:blipFill>
        <p:spPr>
          <a:xfrm>
            <a:off x="5087443" y="1664353"/>
            <a:ext cx="2017111" cy="1837558"/>
          </a:xfrm>
          <a:prstGeom prst="ellipse">
            <a:avLst/>
          </a:prstGeom>
          <a:ln w="28575">
            <a:solidFill>
              <a:schemeClr val="tx1"/>
            </a:solidFill>
          </a:ln>
          <a:effectLst>
            <a:softEdge rad="0"/>
          </a:effectLst>
        </p:spPr>
      </p:pic>
      <p:sp>
        <p:nvSpPr>
          <p:cNvPr id="11" name="Text Placeholder 5">
            <a:extLst>
              <a:ext uri="{FF2B5EF4-FFF2-40B4-BE49-F238E27FC236}">
                <a16:creationId xmlns:a16="http://schemas.microsoft.com/office/drawing/2014/main" id="{9CC01E0C-4089-2A58-CA8A-404106E56D29}"/>
              </a:ext>
            </a:extLst>
          </p:cNvPr>
          <p:cNvSpPr txBox="1">
            <a:spLocks/>
          </p:cNvSpPr>
          <p:nvPr/>
        </p:nvSpPr>
        <p:spPr>
          <a:xfrm>
            <a:off x="1219200" y="4383211"/>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panose="02020603050405020304" pitchFamily="18" charset="0"/>
                <a:ea typeface="Yu Gothic Light" panose="020B0300000000000000" pitchFamily="34" charset="-128"/>
                <a:cs typeface="Times New Roman" panose="02020603050405020304" pitchFamily="18" charset="0"/>
              </a:rPr>
              <a:t>BSc (Hons) Degree in Information Technology (specialization in Information Technology)</a:t>
            </a:r>
            <a:endParaRPr lang="en-US" sz="1800" kern="1400" spc="-50">
              <a:latin typeface="Calibri Light" panose="020F0302020204030204" pitchFamily="34" charset="0"/>
              <a:ea typeface="Yu Gothic Light" panose="020B0300000000000000" pitchFamily="34" charset="-128"/>
              <a:cs typeface="Times New Roman" panose="02020603050405020304" pitchFamily="18" charset="0"/>
            </a:endParaRPr>
          </a:p>
          <a:p>
            <a:pPr algn="ctr"/>
            <a:endParaRPr lang="en-US"/>
          </a:p>
        </p:txBody>
      </p:sp>
      <p:pic>
        <p:nvPicPr>
          <p:cNvPr id="12" name="Picture 11">
            <a:extLst>
              <a:ext uri="{FF2B5EF4-FFF2-40B4-BE49-F238E27FC236}">
                <a16:creationId xmlns:a16="http://schemas.microsoft.com/office/drawing/2014/main" id="{364722D0-7E1E-B758-C3B3-8D89C76FCA4B}"/>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2672358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D8FB4-43E7-96AC-5EE8-411D93F558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EB2E74-A452-B287-79E4-60319735BAC6}"/>
              </a:ext>
            </a:extLst>
          </p:cNvPr>
          <p:cNvSpPr txBox="1"/>
          <p:nvPr/>
        </p:nvSpPr>
        <p:spPr>
          <a:xfrm>
            <a:off x="2546430" y="206455"/>
            <a:ext cx="964305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kern="1200" cap="all">
                <a:solidFill>
                  <a:schemeClr val="accent1"/>
                </a:solidFill>
                <a:latin typeface="Adobe Devanagari"/>
                <a:ea typeface="+mj-ea"/>
                <a:cs typeface="Adobe Devanagari"/>
              </a:rPr>
              <a:t>Component 03: AI-Based Waste, Salt Prediction, and Batch Traceability System for Sustainable Dry Fish Processing</a:t>
            </a:r>
            <a:endParaRPr lang="en-US" sz="1600"/>
          </a:p>
          <a:p>
            <a:pPr algn="ctr"/>
            <a:endParaRPr lang="en-US" sz="1600"/>
          </a:p>
        </p:txBody>
      </p:sp>
      <p:pic>
        <p:nvPicPr>
          <p:cNvPr id="3" name="Picture 2" descr="A blue and black arrows&#10;&#10;AI-generated content may be incorrect.">
            <a:extLst>
              <a:ext uri="{FF2B5EF4-FFF2-40B4-BE49-F238E27FC236}">
                <a16:creationId xmlns:a16="http://schemas.microsoft.com/office/drawing/2014/main" id="{6A4B0D8D-995A-9EF6-318B-BEAAD48D6B2A}"/>
              </a:ext>
            </a:extLst>
          </p:cNvPr>
          <p:cNvPicPr>
            <a:picLocks noChangeAspect="1"/>
          </p:cNvPicPr>
          <p:nvPr/>
        </p:nvPicPr>
        <p:blipFill>
          <a:blip r:embed="rId2"/>
          <a:stretch>
            <a:fillRect/>
          </a:stretch>
        </p:blipFill>
        <p:spPr>
          <a:xfrm>
            <a:off x="451353" y="422295"/>
            <a:ext cx="1971675" cy="1190625"/>
          </a:xfrm>
          <a:prstGeom prst="rect">
            <a:avLst/>
          </a:prstGeom>
        </p:spPr>
      </p:pic>
      <p:sp>
        <p:nvSpPr>
          <p:cNvPr id="4" name="TextBox 3">
            <a:extLst>
              <a:ext uri="{FF2B5EF4-FFF2-40B4-BE49-F238E27FC236}">
                <a16:creationId xmlns:a16="http://schemas.microsoft.com/office/drawing/2014/main" id="{A96D1728-7AA4-0059-232B-46E1BAD63C9F}"/>
              </a:ext>
            </a:extLst>
          </p:cNvPr>
          <p:cNvSpPr txBox="1"/>
          <p:nvPr/>
        </p:nvSpPr>
        <p:spPr>
          <a:xfrm>
            <a:off x="186173" y="2121298"/>
            <a:ext cx="5571308" cy="3447098"/>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How the Solution Addresses the Sub-Problem</a:t>
            </a:r>
            <a:endParaRPr lang="en-US" sz="2000">
              <a:solidFill>
                <a:schemeClr val="accent1"/>
              </a:solidFill>
              <a:ea typeface="Cambria"/>
            </a:endParaRPr>
          </a:p>
          <a:p>
            <a:endParaRPr lang="en-US" b="1">
              <a:solidFill>
                <a:schemeClr val="accent1"/>
              </a:solidFill>
            </a:endParaRPr>
          </a:p>
          <a:p>
            <a:pPr>
              <a:buFont typeface=""/>
              <a:buChar char="•"/>
            </a:pPr>
            <a:r>
              <a:rPr lang="en-US"/>
              <a:t>Predicts fish waste amount using machine learning. </a:t>
            </a:r>
          </a:p>
          <a:p>
            <a:endParaRPr lang="en-US">
              <a:ea typeface="Cambria"/>
            </a:endParaRPr>
          </a:p>
          <a:p>
            <a:pPr>
              <a:buFont typeface=""/>
              <a:buChar char="•"/>
            </a:pPr>
            <a:r>
              <a:rPr lang="en-US"/>
              <a:t>Recommends required salt quantity based on cleaned fish weight. </a:t>
            </a:r>
          </a:p>
          <a:p>
            <a:endParaRPr lang="en-US">
              <a:ea typeface="Cambria"/>
            </a:endParaRPr>
          </a:p>
          <a:p>
            <a:pPr>
              <a:buFont typeface=""/>
              <a:buChar char="•"/>
            </a:pPr>
            <a:r>
              <a:rPr lang="en-US"/>
              <a:t>Helps processors improve resource management and reduce waste.</a:t>
            </a:r>
          </a:p>
          <a:p>
            <a:endParaRPr lang="en-US">
              <a:ea typeface="Cambria"/>
            </a:endParaRPr>
          </a:p>
          <a:p>
            <a:pPr>
              <a:buFont typeface=""/>
              <a:buChar char="•"/>
            </a:pPr>
            <a:r>
              <a:rPr lang="en-US"/>
              <a:t>Stores batch records for traceability and monitoring.</a:t>
            </a:r>
          </a:p>
          <a:p>
            <a:pPr algn="ctr"/>
            <a:endParaRPr lang="en-US"/>
          </a:p>
        </p:txBody>
      </p:sp>
      <p:sp>
        <p:nvSpPr>
          <p:cNvPr id="5" name="TextBox 4">
            <a:extLst>
              <a:ext uri="{FF2B5EF4-FFF2-40B4-BE49-F238E27FC236}">
                <a16:creationId xmlns:a16="http://schemas.microsoft.com/office/drawing/2014/main" id="{835AACFB-7543-3179-CF09-8A3F01482497}"/>
              </a:ext>
            </a:extLst>
          </p:cNvPr>
          <p:cNvSpPr txBox="1"/>
          <p:nvPr/>
        </p:nvSpPr>
        <p:spPr>
          <a:xfrm>
            <a:off x="6383517" y="2092362"/>
            <a:ext cx="5480137" cy="4031873"/>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Requirements Addressed</a:t>
            </a:r>
            <a:endParaRPr lang="en-US" sz="2000" b="1">
              <a:solidFill>
                <a:schemeClr val="accent1"/>
              </a:solidFill>
              <a:ea typeface="Cambria"/>
            </a:endParaRPr>
          </a:p>
          <a:p>
            <a:endParaRPr lang="en-US" sz="2000" b="1">
              <a:ea typeface="Cambria"/>
            </a:endParaRPr>
          </a:p>
          <a:p>
            <a:pPr>
              <a:buFont typeface=""/>
              <a:buChar char="•"/>
            </a:pPr>
            <a:r>
              <a:rPr lang="en-US"/>
              <a:t>Easy batch creation and management. </a:t>
            </a:r>
          </a:p>
          <a:p>
            <a:endParaRPr lang="en-US">
              <a:ea typeface="Cambria"/>
            </a:endParaRPr>
          </a:p>
          <a:p>
            <a:pPr>
              <a:buFont typeface=""/>
              <a:buChar char="•"/>
            </a:pPr>
            <a:r>
              <a:rPr lang="en-US"/>
              <a:t>Fast waste prediction for different fish types. </a:t>
            </a:r>
          </a:p>
          <a:p>
            <a:endParaRPr lang="en-US">
              <a:ea typeface="Cambria"/>
            </a:endParaRPr>
          </a:p>
          <a:p>
            <a:pPr>
              <a:buFont typeface=""/>
              <a:buChar char="•"/>
            </a:pPr>
            <a:r>
              <a:rPr lang="en-US"/>
              <a:t>Accurate salt recommendations for drying preparation. </a:t>
            </a:r>
          </a:p>
          <a:p>
            <a:endParaRPr lang="en-US">
              <a:ea typeface="Cambria"/>
            </a:endParaRPr>
          </a:p>
          <a:p>
            <a:pPr>
              <a:buFont typeface=""/>
              <a:buChar char="•"/>
            </a:pPr>
            <a:r>
              <a:rPr lang="en-US"/>
              <a:t>Simple dashboard interface for users. </a:t>
            </a:r>
          </a:p>
          <a:p>
            <a:endParaRPr lang="en-US">
              <a:ea typeface="Cambria"/>
            </a:endParaRPr>
          </a:p>
          <a:p>
            <a:pPr>
              <a:buFont typeface=""/>
              <a:buChar char="•"/>
            </a:pPr>
            <a:r>
              <a:rPr lang="en-US"/>
              <a:t>Real-time access to processing records and notifications.</a:t>
            </a:r>
          </a:p>
          <a:p>
            <a:pPr algn="ctr"/>
            <a:endParaRPr lang="en-US"/>
          </a:p>
        </p:txBody>
      </p:sp>
    </p:spTree>
    <p:extLst>
      <p:ext uri="{BB962C8B-B14F-4D97-AF65-F5344CB8AC3E}">
        <p14:creationId xmlns:p14="http://schemas.microsoft.com/office/powerpoint/2010/main" val="3823693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14AC5-CB93-FF3E-E0C3-0430D5E9885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0D98AFF-5C3F-95C6-479D-432F346BBD71}"/>
              </a:ext>
            </a:extLst>
          </p:cNvPr>
          <p:cNvSpPr txBox="1"/>
          <p:nvPr/>
        </p:nvSpPr>
        <p:spPr>
          <a:xfrm>
            <a:off x="250520" y="975986"/>
            <a:ext cx="4906028" cy="4555093"/>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Design Excellence / Contribution</a:t>
            </a:r>
          </a:p>
          <a:p>
            <a:endParaRPr lang="en-US" b="1">
              <a:solidFill>
                <a:schemeClr val="accent1"/>
              </a:solidFill>
              <a:ea typeface="Cambria"/>
            </a:endParaRPr>
          </a:p>
          <a:p>
            <a:pPr>
              <a:buFont typeface=""/>
              <a:buChar char="•"/>
            </a:pPr>
            <a:r>
              <a:rPr lang="en-US"/>
              <a:t>Developed a microservice-based backend architecture. </a:t>
            </a:r>
          </a:p>
          <a:p>
            <a:endParaRPr lang="en-US">
              <a:ea typeface="Cambria"/>
            </a:endParaRPr>
          </a:p>
          <a:p>
            <a:pPr>
              <a:buFont typeface=""/>
              <a:buChar char="•"/>
            </a:pPr>
            <a:r>
              <a:rPr lang="en-US"/>
              <a:t>Integrated machine learning models with Node.js backend. </a:t>
            </a:r>
          </a:p>
          <a:p>
            <a:endParaRPr lang="en-US">
              <a:ea typeface="Cambria"/>
            </a:endParaRPr>
          </a:p>
          <a:p>
            <a:pPr>
              <a:buFont typeface=""/>
              <a:buChar char="•"/>
            </a:pPr>
            <a:r>
              <a:rPr lang="en-US"/>
              <a:t>Created REST APIs for waste prediction and batch management. </a:t>
            </a:r>
          </a:p>
          <a:p>
            <a:endParaRPr lang="en-US">
              <a:ea typeface="Cambria"/>
            </a:endParaRPr>
          </a:p>
          <a:p>
            <a:pPr>
              <a:buFont typeface=""/>
              <a:buChar char="•"/>
            </a:pPr>
            <a:r>
              <a:rPr lang="en-US"/>
              <a:t>Designed user-friendly mobile UI prototypes. </a:t>
            </a:r>
          </a:p>
          <a:p>
            <a:endParaRPr lang="en-US">
              <a:ea typeface="Cambria"/>
            </a:endParaRPr>
          </a:p>
          <a:p>
            <a:pPr>
              <a:buFont typeface=""/>
              <a:buChar char="•"/>
            </a:pPr>
            <a:r>
              <a:rPr lang="en-US"/>
              <a:t>Implemented MongoDB database integration for data storage.</a:t>
            </a:r>
          </a:p>
          <a:p>
            <a:pPr algn="ctr"/>
            <a:endParaRPr lang="en-US"/>
          </a:p>
        </p:txBody>
      </p:sp>
      <p:sp>
        <p:nvSpPr>
          <p:cNvPr id="7" name="TextBox 6">
            <a:extLst>
              <a:ext uri="{FF2B5EF4-FFF2-40B4-BE49-F238E27FC236}">
                <a16:creationId xmlns:a16="http://schemas.microsoft.com/office/drawing/2014/main" id="{2E42B283-61F1-7FCD-9526-79E346A3B16F}"/>
              </a:ext>
            </a:extLst>
          </p:cNvPr>
          <p:cNvSpPr txBox="1"/>
          <p:nvPr/>
        </p:nvSpPr>
        <p:spPr>
          <a:xfrm>
            <a:off x="5668028" y="1289137"/>
            <a:ext cx="6096000" cy="3754874"/>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Feedback on Prototype</a:t>
            </a:r>
            <a:endParaRPr lang="en-US" sz="2000" b="1">
              <a:solidFill>
                <a:schemeClr val="accent1"/>
              </a:solidFill>
              <a:ea typeface="Cambria"/>
            </a:endParaRPr>
          </a:p>
          <a:p>
            <a:endParaRPr lang="en-US" sz="2000" b="1">
              <a:solidFill>
                <a:schemeClr val="accent1"/>
              </a:solidFill>
            </a:endParaRPr>
          </a:p>
          <a:p>
            <a:pPr>
              <a:buFont typeface=""/>
              <a:buChar char="•"/>
            </a:pPr>
            <a:r>
              <a:rPr lang="en-US"/>
              <a:t>Users preferred a simple and easy-to-understand interface.</a:t>
            </a:r>
          </a:p>
          <a:p>
            <a:endParaRPr lang="en-US">
              <a:ea typeface="Cambria"/>
            </a:endParaRPr>
          </a:p>
          <a:p>
            <a:pPr>
              <a:buFont typeface=""/>
              <a:buChar char="•"/>
            </a:pPr>
            <a:r>
              <a:rPr lang="en-US"/>
              <a:t>Complex dashboards were redesigned into cleaner layouts.</a:t>
            </a:r>
          </a:p>
          <a:p>
            <a:endParaRPr lang="en-US">
              <a:ea typeface="Cambria"/>
            </a:endParaRPr>
          </a:p>
          <a:p>
            <a:pPr>
              <a:buFont typeface=""/>
              <a:buChar char="•"/>
            </a:pPr>
            <a:r>
              <a:rPr lang="en-US"/>
              <a:t>Larger buttons and clear icons improved usability. </a:t>
            </a:r>
          </a:p>
          <a:p>
            <a:endParaRPr lang="en-US">
              <a:ea typeface="Cambria"/>
            </a:endParaRPr>
          </a:p>
          <a:p>
            <a:pPr>
              <a:buFont typeface=""/>
              <a:buChar char="•"/>
            </a:pPr>
            <a:r>
              <a:rPr lang="en-US"/>
              <a:t>Users requested quick access to alerts and batch details. </a:t>
            </a:r>
          </a:p>
          <a:p>
            <a:endParaRPr lang="en-US">
              <a:ea typeface="Cambria"/>
            </a:endParaRPr>
          </a:p>
          <a:p>
            <a:pPr>
              <a:buFont typeface=""/>
              <a:buChar char="•"/>
            </a:pPr>
            <a:r>
              <a:rPr lang="en-US"/>
              <a:t>Feedback highlighted the need for mobile-friendly navigation.</a:t>
            </a:r>
          </a:p>
          <a:p>
            <a:pPr algn="ctr"/>
            <a:endParaRPr lang="en-US"/>
          </a:p>
        </p:txBody>
      </p:sp>
    </p:spTree>
    <p:extLst>
      <p:ext uri="{BB962C8B-B14F-4D97-AF65-F5344CB8AC3E}">
        <p14:creationId xmlns:p14="http://schemas.microsoft.com/office/powerpoint/2010/main" val="1819450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BD29D-1C72-A598-2113-7E9913773E57}"/>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C84F6E6-8A24-28A8-FEB8-A6AC2BA062C8}"/>
              </a:ext>
            </a:extLst>
          </p:cNvPr>
          <p:cNvGraphicFramePr>
            <a:graphicFrameLocks noGrp="1"/>
          </p:cNvGraphicFramePr>
          <p:nvPr>
            <p:extLst>
              <p:ext uri="{D42A27DB-BD31-4B8C-83A1-F6EECF244321}">
                <p14:modId xmlns:p14="http://schemas.microsoft.com/office/powerpoint/2010/main" val="3950372664"/>
              </p:ext>
            </p:extLst>
          </p:nvPr>
        </p:nvGraphicFramePr>
        <p:xfrm>
          <a:off x="636739" y="532356"/>
          <a:ext cx="11091350" cy="5618586"/>
        </p:xfrm>
        <a:graphic>
          <a:graphicData uri="http://schemas.openxmlformats.org/drawingml/2006/table">
            <a:tbl>
              <a:tblPr firstRow="1" bandRow="1">
                <a:tableStyleId>{5C22544A-7EE6-4342-B048-85BDC9FD1C3A}</a:tableStyleId>
              </a:tblPr>
              <a:tblGrid>
                <a:gridCol w="5545675">
                  <a:extLst>
                    <a:ext uri="{9D8B030D-6E8A-4147-A177-3AD203B41FA5}">
                      <a16:colId xmlns:a16="http://schemas.microsoft.com/office/drawing/2014/main" val="3807229620"/>
                    </a:ext>
                  </a:extLst>
                </a:gridCol>
                <a:gridCol w="5545675">
                  <a:extLst>
                    <a:ext uri="{9D8B030D-6E8A-4147-A177-3AD203B41FA5}">
                      <a16:colId xmlns:a16="http://schemas.microsoft.com/office/drawing/2014/main" val="2953427445"/>
                    </a:ext>
                  </a:extLst>
                </a:gridCol>
              </a:tblGrid>
              <a:tr h="936431">
                <a:tc>
                  <a:txBody>
                    <a:bodyPr/>
                    <a:lstStyle/>
                    <a:p>
                      <a:pPr lvl="0" algn="ctr">
                        <a:buNone/>
                      </a:pPr>
                      <a:r>
                        <a:rPr lang="en-US" sz="2000" b="1" i="0" u="none" strike="noStrike" noProof="0">
                          <a:solidFill>
                            <a:srgbClr val="FFFFFF"/>
                          </a:solidFill>
                          <a:latin typeface="Cambria"/>
                          <a:ea typeface="Cambria"/>
                        </a:rPr>
                        <a:t>Enhancement </a:t>
                      </a:r>
                      <a:endParaRPr lang="en-US" sz="2000" b="1"/>
                    </a:p>
                  </a:txBody>
                  <a:tcPr anchor="ctr"/>
                </a:tc>
                <a:tc>
                  <a:txBody>
                    <a:bodyPr/>
                    <a:lstStyle/>
                    <a:p>
                      <a:pPr lvl="0" algn="ctr">
                        <a:buNone/>
                      </a:pPr>
                      <a:r>
                        <a:rPr lang="en-US" sz="2000" b="1" i="0" u="none" strike="noStrike" noProof="0">
                          <a:latin typeface="Cambria"/>
                          <a:ea typeface="Cambria"/>
                        </a:rPr>
                        <a:t>Future Enhancement </a:t>
                      </a:r>
                      <a:endParaRPr lang="en-US" sz="2000" b="1"/>
                    </a:p>
                  </a:txBody>
                  <a:tcPr anchor="ctr"/>
                </a:tc>
                <a:extLst>
                  <a:ext uri="{0D108BD9-81ED-4DB2-BD59-A6C34878D82A}">
                    <a16:rowId xmlns:a16="http://schemas.microsoft.com/office/drawing/2014/main" val="3022580230"/>
                  </a:ext>
                </a:extLst>
              </a:tr>
              <a:tr h="936431">
                <a:tc>
                  <a:txBody>
                    <a:bodyPr/>
                    <a:lstStyle/>
                    <a:p>
                      <a:pPr lvl="0" algn="l">
                        <a:buNone/>
                      </a:pPr>
                      <a:r>
                        <a:rPr lang="en-US" sz="2000" b="0" i="0" u="none" strike="noStrike" baseline="0" noProof="0">
                          <a:solidFill>
                            <a:schemeClr val="tx1"/>
                          </a:solidFill>
                          <a:latin typeface="Cambria"/>
                          <a:ea typeface="Cambria"/>
                        </a:rPr>
                        <a:t>Batch create (CRUD) functions implemented</a:t>
                      </a:r>
                      <a:endParaRPr lang="en-US" b="0">
                        <a:solidFill>
                          <a:schemeClr val="tx1"/>
                        </a:solidFill>
                      </a:endParaRPr>
                    </a:p>
                  </a:txBody>
                  <a:tcPr anchor="ctr"/>
                </a:tc>
                <a:tc>
                  <a:txBody>
                    <a:bodyPr/>
                    <a:lstStyle/>
                    <a:p>
                      <a:pPr lvl="0" algn="l">
                        <a:buNone/>
                      </a:pPr>
                      <a:r>
                        <a:rPr lang="en-US" sz="2000" b="0" i="0" u="none" strike="noStrike" noProof="0"/>
                        <a:t>Real-time salt absorbing  monitor with IoT sensor integration</a:t>
                      </a:r>
                      <a:endParaRPr lang="en-US"/>
                    </a:p>
                  </a:txBody>
                  <a:tcPr anchor="ctr"/>
                </a:tc>
                <a:extLst>
                  <a:ext uri="{0D108BD9-81ED-4DB2-BD59-A6C34878D82A}">
                    <a16:rowId xmlns:a16="http://schemas.microsoft.com/office/drawing/2014/main" val="2783853353"/>
                  </a:ext>
                </a:extLst>
              </a:tr>
              <a:tr h="936431">
                <a:tc>
                  <a:txBody>
                    <a:bodyPr/>
                    <a:lstStyle/>
                    <a:p>
                      <a:pPr lvl="0">
                        <a:buNone/>
                      </a:pPr>
                      <a:r>
                        <a:rPr lang="en-US" sz="2000" b="0" i="0" u="none" strike="noStrike" noProof="0">
                          <a:solidFill>
                            <a:srgbClr val="000000"/>
                          </a:solidFill>
                          <a:latin typeface="Cambria"/>
                          <a:ea typeface="Cambria"/>
                        </a:rPr>
                        <a:t>Trained initial ML models for  waste prediction tasks</a:t>
                      </a:r>
                      <a:endParaRPr lang="en-US"/>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Live monitoring and alert notifications</a:t>
                      </a:r>
                    </a:p>
                    <a:p>
                      <a:pPr lvl="0">
                        <a:buNone/>
                      </a:pPr>
                      <a:endParaRPr lang="en-US" sz="1800" b="0" i="0" u="none" strike="noStrike" noProof="0">
                        <a:latin typeface="Cambria"/>
                        <a:ea typeface="Cambria"/>
                      </a:endParaRPr>
                    </a:p>
                  </a:txBody>
                  <a:tcPr/>
                </a:tc>
                <a:extLst>
                  <a:ext uri="{0D108BD9-81ED-4DB2-BD59-A6C34878D82A}">
                    <a16:rowId xmlns:a16="http://schemas.microsoft.com/office/drawing/2014/main" val="668529715"/>
                  </a:ext>
                </a:extLst>
              </a:tr>
              <a:tr h="936431">
                <a:tc>
                  <a:txBody>
                    <a:bodyPr/>
                    <a:lstStyle/>
                    <a:p>
                      <a:pPr lvl="0">
                        <a:buNone/>
                      </a:pPr>
                      <a:r>
                        <a:rPr lang="en-US" sz="2000" b="0" i="0" u="none" strike="noStrike" noProof="0">
                          <a:solidFill>
                            <a:srgbClr val="000000"/>
                          </a:solidFill>
                          <a:latin typeface="Cambria"/>
                          <a:ea typeface="Cambria"/>
                        </a:rPr>
                        <a:t>Trained initial ML models for  salt prediction tasks</a:t>
                      </a:r>
                      <a:endParaRPr lang="en-US"/>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Business process automation</a:t>
                      </a:r>
                      <a:endParaRPr lang="en-US"/>
                    </a:p>
                    <a:p>
                      <a:pPr lvl="0">
                        <a:buNone/>
                      </a:pPr>
                      <a:endParaRPr lang="en-US"/>
                    </a:p>
                  </a:txBody>
                  <a:tcPr/>
                </a:tc>
                <a:extLst>
                  <a:ext uri="{0D108BD9-81ED-4DB2-BD59-A6C34878D82A}">
                    <a16:rowId xmlns:a16="http://schemas.microsoft.com/office/drawing/2014/main" val="2692361673"/>
                  </a:ext>
                </a:extLst>
              </a:tr>
              <a:tr h="936431">
                <a:tc>
                  <a:txBody>
                    <a:bodyPr/>
                    <a:lstStyle/>
                    <a:p>
                      <a:pPr lvl="0">
                        <a:buNone/>
                      </a:pPr>
                      <a:r>
                        <a:rPr lang="en-US" sz="1800" b="0" i="0" u="none" strike="noStrike" noProof="0"/>
                        <a:t>Developed waste company notification system</a:t>
                      </a:r>
                      <a:endParaRPr lang="en-US"/>
                    </a:p>
                  </a:txBody>
                  <a:tcPr/>
                </a:tc>
                <a:tc>
                  <a:txBody>
                    <a:bodyPr/>
                    <a:lstStyle/>
                    <a:p>
                      <a:pPr lvl="0">
                        <a:buNone/>
                      </a:pPr>
                      <a:r>
                        <a:rPr lang="en-US" sz="1800" b="0" i="0" u="none" strike="noStrike" noProof="0">
                          <a:solidFill>
                            <a:srgbClr val="000000"/>
                          </a:solidFill>
                          <a:latin typeface="Cambria"/>
                          <a:ea typeface="Cambria"/>
                        </a:rPr>
                        <a:t>Batch traceability and record management system implemented</a:t>
                      </a:r>
                      <a:endParaRPr lang="en-US"/>
                    </a:p>
                  </a:txBody>
                  <a:tcPr/>
                </a:tc>
                <a:extLst>
                  <a:ext uri="{0D108BD9-81ED-4DB2-BD59-A6C34878D82A}">
                    <a16:rowId xmlns:a16="http://schemas.microsoft.com/office/drawing/2014/main" val="4119292916"/>
                  </a:ext>
                </a:extLst>
              </a:tr>
              <a:tr h="936431">
                <a:tc>
                  <a:txBody>
                    <a:bodyPr/>
                    <a:lstStyle/>
                    <a:p>
                      <a:pPr lvl="0">
                        <a:buNone/>
                      </a:pPr>
                      <a:r>
                        <a:rPr lang="en-US" sz="1800" b="0" i="0" u="none" strike="noStrike" noProof="0">
                          <a:solidFill>
                            <a:srgbClr val="000000"/>
                          </a:solidFill>
                          <a:latin typeface="Cambria"/>
                          <a:ea typeface="Cambria"/>
                        </a:rPr>
                        <a:t>Developed REST APIs for backend communication</a:t>
                      </a:r>
                      <a:endParaRPr lang="en-US"/>
                    </a:p>
                  </a:txBody>
                  <a:tcPr/>
                </a:tc>
                <a:tc>
                  <a:txBody>
                    <a:bodyPr/>
                    <a:lstStyle/>
                    <a:p>
                      <a:pPr lvl="0" algn="l">
                        <a:lnSpc>
                          <a:spcPct val="100000"/>
                        </a:lnSpc>
                        <a:spcBef>
                          <a:spcPts val="0"/>
                        </a:spcBef>
                        <a:spcAft>
                          <a:spcPts val="0"/>
                        </a:spcAft>
                        <a:buNone/>
                      </a:pPr>
                      <a:r>
                        <a:rPr lang="en-US" sz="1800" b="0" i="0" u="none" strike="noStrike" noProof="0">
                          <a:solidFill>
                            <a:srgbClr val="000000"/>
                          </a:solidFill>
                          <a:latin typeface="Cambria"/>
                          <a:ea typeface="Cambria"/>
                        </a:rPr>
                        <a:t>Cloud deployment and scalability</a:t>
                      </a:r>
                      <a:endParaRPr lang="en-US"/>
                    </a:p>
                  </a:txBody>
                  <a:tcPr/>
                </a:tc>
                <a:extLst>
                  <a:ext uri="{0D108BD9-81ED-4DB2-BD59-A6C34878D82A}">
                    <a16:rowId xmlns:a16="http://schemas.microsoft.com/office/drawing/2014/main" val="2879863926"/>
                  </a:ext>
                </a:extLst>
              </a:tr>
            </a:tbl>
          </a:graphicData>
        </a:graphic>
      </p:graphicFrame>
    </p:spTree>
    <p:extLst>
      <p:ext uri="{BB962C8B-B14F-4D97-AF65-F5344CB8AC3E}">
        <p14:creationId xmlns:p14="http://schemas.microsoft.com/office/powerpoint/2010/main" val="3545846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22893-66C8-0D79-26A3-DD11389495B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CBA21C9-7090-A10A-535B-9733F3EE5E6D}"/>
              </a:ext>
            </a:extLst>
          </p:cNvPr>
          <p:cNvSpPr>
            <a:spLocks noGrp="1"/>
          </p:cNvSpPr>
          <p:nvPr>
            <p:ph type="title"/>
          </p:nvPr>
        </p:nvSpPr>
        <p:spPr>
          <a:xfrm>
            <a:off x="2209800" y="3581400"/>
            <a:ext cx="8153400" cy="755426"/>
          </a:xfrm>
        </p:spPr>
        <p:txBody>
          <a:bodyPr>
            <a:normAutofit/>
          </a:bodyPr>
          <a:lstStyle/>
          <a:p>
            <a:pPr algn="ctr"/>
            <a:r>
              <a:rPr lang="en-US"/>
              <a:t>SANJAYA E W M |  IT22189394</a:t>
            </a:r>
          </a:p>
        </p:txBody>
      </p:sp>
      <p:sp>
        <p:nvSpPr>
          <p:cNvPr id="4" name="Rectangle 3">
            <a:extLst>
              <a:ext uri="{FF2B5EF4-FFF2-40B4-BE49-F238E27FC236}">
                <a16:creationId xmlns:a16="http://schemas.microsoft.com/office/drawing/2014/main" id="{69F7D180-FFF7-3C6C-8E2E-19302A1EA15E}"/>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a:solidFill>
                  <a:schemeClr val="tx1"/>
                </a:solidFill>
              </a:rPr>
              <a:t>IT22189394</a:t>
            </a:r>
            <a:r>
              <a:rPr lang="en-US" sz="1800">
                <a:solidFill>
                  <a:schemeClr val="tx1"/>
                </a:solidFill>
              </a:rPr>
              <a:t>   |   </a:t>
            </a:r>
            <a:r>
              <a:rPr lang="en-US" sz="1800" b="1">
                <a:solidFill>
                  <a:schemeClr val="tx1"/>
                </a:solidFill>
              </a:rPr>
              <a:t>SANJAYA E W M  </a:t>
            </a:r>
            <a:r>
              <a:rPr lang="en-US" sz="1800">
                <a:solidFill>
                  <a:schemeClr val="tx1"/>
                </a:solidFill>
              </a:rPr>
              <a:t>| </a:t>
            </a:r>
            <a:r>
              <a:rPr lang="en-US">
                <a:solidFill>
                  <a:schemeClr val="tx1"/>
                </a:solidFill>
              </a:rPr>
              <a:t>RP-026-079</a:t>
            </a:r>
            <a:endParaRPr lang="en-US" sz="1800" b="0">
              <a:solidFill>
                <a:schemeClr val="tx1"/>
              </a:solidFill>
            </a:endParaRPr>
          </a:p>
        </p:txBody>
      </p:sp>
      <p:sp>
        <p:nvSpPr>
          <p:cNvPr id="8" name="Text Placeholder 5">
            <a:extLst>
              <a:ext uri="{FF2B5EF4-FFF2-40B4-BE49-F238E27FC236}">
                <a16:creationId xmlns:a16="http://schemas.microsoft.com/office/drawing/2014/main" id="{271151D8-0AE7-63F1-4FC4-95D1F0D5FBD5}"/>
              </a:ext>
            </a:extLst>
          </p:cNvPr>
          <p:cNvSpPr txBox="1">
            <a:spLocks/>
          </p:cNvSpPr>
          <p:nvPr/>
        </p:nvSpPr>
        <p:spPr>
          <a:xfrm>
            <a:off x="1219200" y="4057253"/>
            <a:ext cx="10363200" cy="1055911"/>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Wingdings" pitchFamily="2" charset="2"/>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sz="1800" kern="1400" spc="-50">
                <a:latin typeface="Times New Roman" panose="02020603050405020304" pitchFamily="18" charset="0"/>
                <a:ea typeface="Yu Gothic Light" panose="020B0300000000000000" pitchFamily="34" charset="-128"/>
                <a:cs typeface="Times New Roman" panose="02020603050405020304" pitchFamily="18" charset="0"/>
              </a:rPr>
              <a:t>BSc (Hons) Degree in Information Technology (specialization in Information Technology)</a:t>
            </a:r>
            <a:endParaRPr lang="en-US" sz="1800" kern="1400" spc="-50">
              <a:latin typeface="Calibri Light" panose="020F0302020204030204" pitchFamily="34" charset="0"/>
              <a:ea typeface="Yu Gothic Light" panose="020B0300000000000000" pitchFamily="34" charset="-128"/>
              <a:cs typeface="Times New Roman" panose="02020603050405020304" pitchFamily="18" charset="0"/>
            </a:endParaRPr>
          </a:p>
          <a:p>
            <a:pPr algn="ctr"/>
            <a:endParaRPr lang="en-US"/>
          </a:p>
        </p:txBody>
      </p:sp>
      <p:pic>
        <p:nvPicPr>
          <p:cNvPr id="9" name="Picture 8">
            <a:extLst>
              <a:ext uri="{FF2B5EF4-FFF2-40B4-BE49-F238E27FC236}">
                <a16:creationId xmlns:a16="http://schemas.microsoft.com/office/drawing/2014/main" id="{56A95FD1-7AEB-11DD-32E7-4AD637D6EEE4}"/>
              </a:ext>
            </a:extLst>
          </p:cNvPr>
          <p:cNvPicPr>
            <a:picLocks noChangeAspect="1"/>
          </p:cNvPicPr>
          <p:nvPr/>
        </p:nvPicPr>
        <p:blipFill>
          <a:blip r:embed="rId2" cstate="print">
            <a:extLst>
              <a:ext uri="{28A0092B-C50C-407E-A947-70E740481C1C}">
                <a14:useLocalDpi xmlns:a14="http://schemas.microsoft.com/office/drawing/2010/main" val="0"/>
              </a:ext>
            </a:extLst>
          </a:blip>
          <a:srcRect l="5745" t="16547" r="9357" b="36325"/>
          <a:stretch>
            <a:fillRect/>
          </a:stretch>
        </p:blipFill>
        <p:spPr>
          <a:xfrm>
            <a:off x="5032061" y="1219200"/>
            <a:ext cx="2017111" cy="1837558"/>
          </a:xfrm>
          <a:prstGeom prst="ellipse">
            <a:avLst/>
          </a:prstGeom>
          <a:ln w="28575">
            <a:solidFill>
              <a:schemeClr val="tx1"/>
            </a:solidFill>
          </a:ln>
          <a:effectLst>
            <a:softEdge rad="0"/>
          </a:effectLst>
        </p:spPr>
      </p:pic>
      <p:sp>
        <p:nvSpPr>
          <p:cNvPr id="10" name="Half Frame 9">
            <a:extLst>
              <a:ext uri="{FF2B5EF4-FFF2-40B4-BE49-F238E27FC236}">
                <a16:creationId xmlns:a16="http://schemas.microsoft.com/office/drawing/2014/main" id="{30BD456B-3C68-4FD9-493B-2CBB346D053F}"/>
              </a:ext>
            </a:extLst>
          </p:cNvPr>
          <p:cNvSpPr/>
          <p:nvPr/>
        </p:nvSpPr>
        <p:spPr>
          <a:xfrm>
            <a:off x="-21265" y="0"/>
            <a:ext cx="989087" cy="3739285"/>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a:extLst>
              <a:ext uri="{FF2B5EF4-FFF2-40B4-BE49-F238E27FC236}">
                <a16:creationId xmlns:a16="http://schemas.microsoft.com/office/drawing/2014/main" id="{3082CA7E-48DE-0722-C102-4BEE0EA2694B}"/>
              </a:ext>
            </a:extLst>
          </p:cNvPr>
          <p:cNvPicPr>
            <a:picLocks noChangeAspect="1"/>
          </p:cNvPicPr>
          <p:nvPr/>
        </p:nvPicPr>
        <p:blipFill>
          <a:blip r:embed="rId3"/>
          <a:stretch>
            <a:fillRect/>
          </a:stretch>
        </p:blipFill>
        <p:spPr>
          <a:xfrm>
            <a:off x="10952255" y="0"/>
            <a:ext cx="1255695" cy="1120163"/>
          </a:xfrm>
          <a:prstGeom prst="rect">
            <a:avLst/>
          </a:prstGeom>
        </p:spPr>
      </p:pic>
    </p:spTree>
    <p:extLst>
      <p:ext uri="{BB962C8B-B14F-4D97-AF65-F5344CB8AC3E}">
        <p14:creationId xmlns:p14="http://schemas.microsoft.com/office/powerpoint/2010/main" val="980938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C983A-B61A-7144-FE5D-2216705D1E41}"/>
            </a:ext>
          </a:extLst>
        </p:cNvPr>
        <p:cNvGrpSpPr/>
        <p:nvPr/>
      </p:nvGrpSpPr>
      <p:grpSpPr>
        <a:xfrm>
          <a:off x="0" y="0"/>
          <a:ext cx="0" cy="0"/>
          <a:chOff x="0" y="0"/>
          <a:chExt cx="0" cy="0"/>
        </a:xfrm>
      </p:grpSpPr>
      <p:pic>
        <p:nvPicPr>
          <p:cNvPr id="2" name="Picture 1" descr="A black background with blue text&#10;&#10;AI-generated content may be incorrect.">
            <a:extLst>
              <a:ext uri="{FF2B5EF4-FFF2-40B4-BE49-F238E27FC236}">
                <a16:creationId xmlns:a16="http://schemas.microsoft.com/office/drawing/2014/main" id="{FA0225D6-D711-F927-F224-0A9C099ADB70}"/>
              </a:ext>
            </a:extLst>
          </p:cNvPr>
          <p:cNvPicPr>
            <a:picLocks noChangeAspect="1"/>
          </p:cNvPicPr>
          <p:nvPr/>
        </p:nvPicPr>
        <p:blipFill>
          <a:blip r:embed="rId3"/>
          <a:stretch>
            <a:fillRect/>
          </a:stretch>
        </p:blipFill>
        <p:spPr>
          <a:xfrm>
            <a:off x="231494" y="-621"/>
            <a:ext cx="12192000" cy="2267951"/>
          </a:xfrm>
          <a:prstGeom prst="rect">
            <a:avLst/>
          </a:prstGeom>
        </p:spPr>
      </p:pic>
      <p:sp>
        <p:nvSpPr>
          <p:cNvPr id="4" name="TextBox 3">
            <a:extLst>
              <a:ext uri="{FF2B5EF4-FFF2-40B4-BE49-F238E27FC236}">
                <a16:creationId xmlns:a16="http://schemas.microsoft.com/office/drawing/2014/main" id="{D64A87B4-F38D-BE9D-0821-4982386A81D2}"/>
              </a:ext>
            </a:extLst>
          </p:cNvPr>
          <p:cNvSpPr txBox="1"/>
          <p:nvPr/>
        </p:nvSpPr>
        <p:spPr>
          <a:xfrm>
            <a:off x="228189" y="1720925"/>
            <a:ext cx="5494143" cy="4585871"/>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How the Solution Addresses the Sub-Problem</a:t>
            </a:r>
            <a:endParaRPr lang="en-US" sz="2000">
              <a:solidFill>
                <a:schemeClr val="accent1"/>
              </a:solidFill>
              <a:ea typeface="Cambria"/>
            </a:endParaRPr>
          </a:p>
          <a:p>
            <a:endParaRPr lang="en-US" sz="2000" b="1">
              <a:solidFill>
                <a:schemeClr val="accent1"/>
              </a:solidFill>
              <a:ea typeface="+mn-lt"/>
              <a:cs typeface="+mn-lt"/>
            </a:endParaRPr>
          </a:p>
          <a:p>
            <a:pPr marL="285750" indent="-285750">
              <a:buFont typeface="Arial"/>
              <a:buChar char="•"/>
            </a:pPr>
            <a:r>
              <a:rPr lang="en-US">
                <a:ea typeface="+mn-lt"/>
                <a:cs typeface="+mn-lt"/>
              </a:rPr>
              <a:t>Continuously monitors temperature and humidity during the drying process.</a:t>
            </a:r>
            <a:endParaRPr lang="en-US" b="1">
              <a:ea typeface="Cambria"/>
            </a:endParaRPr>
          </a:p>
          <a:p>
            <a:pPr marL="285750" indent="-285750">
              <a:buFont typeface="Arial"/>
              <a:buChar char="•"/>
            </a:pPr>
            <a:endParaRPr lang="en-US">
              <a:solidFill>
                <a:srgbClr val="000000"/>
              </a:solidFill>
              <a:ea typeface="+mn-lt"/>
              <a:cs typeface="+mn-lt"/>
            </a:endParaRPr>
          </a:p>
          <a:p>
            <a:pPr marL="285750" indent="-285750">
              <a:buFont typeface="Arial"/>
              <a:buChar char="•"/>
            </a:pPr>
            <a:r>
              <a:rPr lang="en-US">
                <a:solidFill>
                  <a:srgbClr val="000000"/>
                </a:solidFill>
                <a:ea typeface="+mn-lt"/>
                <a:cs typeface="+mn-lt"/>
              </a:rPr>
              <a:t>Detects unsafe drying conditions using IoT sensors and threshold rules.</a:t>
            </a:r>
            <a:endParaRPr lang="en-US">
              <a:solidFill>
                <a:srgbClr val="000000"/>
              </a:solidFill>
              <a:ea typeface="Cambria"/>
            </a:endParaRPr>
          </a:p>
          <a:p>
            <a:pPr marL="285750" indent="-285750">
              <a:buFont typeface="Arial"/>
              <a:buChar char="•"/>
            </a:pPr>
            <a:endParaRPr lang="en-US">
              <a:solidFill>
                <a:srgbClr val="000000"/>
              </a:solidFill>
              <a:ea typeface="+mn-lt"/>
              <a:cs typeface="+mn-lt"/>
            </a:endParaRPr>
          </a:p>
          <a:p>
            <a:pPr marL="285750" indent="-285750">
              <a:buFont typeface="Arial"/>
              <a:buChar char="•"/>
            </a:pPr>
            <a:r>
              <a:rPr lang="en-US">
                <a:solidFill>
                  <a:srgbClr val="000000"/>
                </a:solidFill>
                <a:ea typeface="+mn-lt"/>
                <a:cs typeface="+mn-lt"/>
              </a:rPr>
              <a:t>Provides early warnings for high humidity and unstable conditions.</a:t>
            </a:r>
            <a:endParaRPr lang="en-US">
              <a:solidFill>
                <a:srgbClr val="000000"/>
              </a:solidFill>
              <a:ea typeface="Cambria"/>
            </a:endParaRPr>
          </a:p>
          <a:p>
            <a:pPr marL="285750" indent="-285750">
              <a:buFont typeface="Arial"/>
              <a:buChar char="•"/>
            </a:pPr>
            <a:endParaRPr lang="en-US">
              <a:solidFill>
                <a:srgbClr val="000000"/>
              </a:solidFill>
              <a:ea typeface="+mn-lt"/>
              <a:cs typeface="+mn-lt"/>
            </a:endParaRPr>
          </a:p>
          <a:p>
            <a:pPr marL="285750" indent="-285750">
              <a:buFont typeface="Arial"/>
              <a:buChar char="•"/>
            </a:pPr>
            <a:r>
              <a:rPr lang="en-US">
                <a:solidFill>
                  <a:srgbClr val="000000"/>
                </a:solidFill>
                <a:ea typeface="+mn-lt"/>
                <a:cs typeface="+mn-lt"/>
              </a:rPr>
              <a:t>Displays live environmental data and trends through a real-time dashboard.</a:t>
            </a:r>
            <a:endParaRPr lang="en-US">
              <a:solidFill>
                <a:srgbClr val="000000"/>
              </a:solidFill>
              <a:ea typeface="Cambria"/>
            </a:endParaRPr>
          </a:p>
          <a:p>
            <a:pPr marL="285750" indent="-285750">
              <a:buFont typeface="Arial"/>
              <a:buChar char="•"/>
            </a:pPr>
            <a:endParaRPr lang="en-US">
              <a:solidFill>
                <a:srgbClr val="000000"/>
              </a:solidFill>
              <a:ea typeface="+mn-lt"/>
              <a:cs typeface="+mn-lt"/>
            </a:endParaRPr>
          </a:p>
          <a:p>
            <a:pPr marL="285750" indent="-285750">
              <a:buFont typeface="Arial"/>
              <a:buChar char="•"/>
            </a:pPr>
            <a:r>
              <a:rPr lang="en-US">
                <a:solidFill>
                  <a:srgbClr val="000000"/>
                </a:solidFill>
                <a:ea typeface="+mn-lt"/>
                <a:cs typeface="+mn-lt"/>
              </a:rPr>
              <a:t>Helps improve dry fish quality and reduce spoilage risks during processing.</a:t>
            </a:r>
            <a:endParaRPr lang="en-US">
              <a:solidFill>
                <a:srgbClr val="000000"/>
              </a:solidFill>
              <a:ea typeface="Cambria"/>
            </a:endParaRPr>
          </a:p>
        </p:txBody>
      </p:sp>
      <p:sp>
        <p:nvSpPr>
          <p:cNvPr id="6" name="TextBox 5">
            <a:extLst>
              <a:ext uri="{FF2B5EF4-FFF2-40B4-BE49-F238E27FC236}">
                <a16:creationId xmlns:a16="http://schemas.microsoft.com/office/drawing/2014/main" id="{BFB5608E-E5AB-FA56-8C6E-5EF6DFFDC883}"/>
              </a:ext>
            </a:extLst>
          </p:cNvPr>
          <p:cNvSpPr txBox="1"/>
          <p:nvPr/>
        </p:nvSpPr>
        <p:spPr>
          <a:xfrm>
            <a:off x="6331856" y="1717820"/>
            <a:ext cx="5480137" cy="4708981"/>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Requirements Addressed</a:t>
            </a:r>
            <a:endParaRPr lang="en-US" sz="2000" b="1">
              <a:solidFill>
                <a:schemeClr val="accent1"/>
              </a:solidFill>
              <a:ea typeface="Cambria"/>
            </a:endParaRPr>
          </a:p>
          <a:p>
            <a:pPr marL="342900" indent="-342900">
              <a:buFont typeface="Arial"/>
              <a:buChar char="•"/>
            </a:pPr>
            <a:r>
              <a:rPr lang="en-US" sz="2000">
                <a:ea typeface="+mn-lt"/>
                <a:cs typeface="+mn-lt"/>
              </a:rPr>
              <a:t>Real-time monitoring of drying environment conditions.</a:t>
            </a:r>
            <a:endParaRPr lang="en-US" sz="2000" b="1">
              <a:ea typeface="Cambria"/>
            </a:endParaRPr>
          </a:p>
          <a:p>
            <a:pPr marL="342900" indent="-342900">
              <a:buFont typeface="Arial"/>
              <a:buChar char="•"/>
            </a:pPr>
            <a:endParaRPr lang="en-US" sz="2000">
              <a:ea typeface="+mn-lt"/>
              <a:cs typeface="+mn-lt"/>
            </a:endParaRPr>
          </a:p>
          <a:p>
            <a:pPr marL="342900" indent="-342900">
              <a:buFont typeface="Arial"/>
              <a:buChar char="•"/>
            </a:pPr>
            <a:r>
              <a:rPr lang="en-US" sz="2000">
                <a:ea typeface="+mn-lt"/>
                <a:cs typeface="+mn-lt"/>
              </a:rPr>
              <a:t>Early alert notifications for risky drying situations.</a:t>
            </a:r>
            <a:endParaRPr lang="en-US" sz="2000">
              <a:ea typeface="Cambria"/>
            </a:endParaRPr>
          </a:p>
          <a:p>
            <a:pPr marL="342900" indent="-342900">
              <a:buFont typeface="Arial"/>
              <a:buChar char="•"/>
            </a:pPr>
            <a:endParaRPr lang="en-US" sz="2000">
              <a:ea typeface="+mn-lt"/>
              <a:cs typeface="+mn-lt"/>
            </a:endParaRPr>
          </a:p>
          <a:p>
            <a:pPr marL="342900" indent="-342900">
              <a:buFont typeface="Arial"/>
              <a:buChar char="•"/>
            </a:pPr>
            <a:r>
              <a:rPr lang="en-US" sz="2000">
                <a:ea typeface="+mn-lt"/>
                <a:cs typeface="+mn-lt"/>
              </a:rPr>
              <a:t>Easy-to-use dashboard for viewing live sensor readings.</a:t>
            </a:r>
            <a:endParaRPr lang="en-US" sz="2000">
              <a:ea typeface="Cambria"/>
            </a:endParaRPr>
          </a:p>
          <a:p>
            <a:pPr marL="342900" indent="-342900">
              <a:buFont typeface="Arial"/>
              <a:buChar char="•"/>
            </a:pPr>
            <a:endParaRPr lang="en-US" sz="2000">
              <a:ea typeface="+mn-lt"/>
              <a:cs typeface="+mn-lt"/>
            </a:endParaRPr>
          </a:p>
          <a:p>
            <a:pPr marL="342900" indent="-342900">
              <a:buFont typeface="Arial"/>
              <a:buChar char="•"/>
            </a:pPr>
            <a:r>
              <a:rPr lang="en-US" sz="2000">
                <a:ea typeface="+mn-lt"/>
                <a:cs typeface="+mn-lt"/>
              </a:rPr>
              <a:t>Continuous batch monitoring with automated updates.</a:t>
            </a:r>
            <a:endParaRPr lang="en-US" sz="2000">
              <a:ea typeface="Cambria"/>
            </a:endParaRPr>
          </a:p>
          <a:p>
            <a:pPr marL="342900" indent="-342900">
              <a:buFont typeface="Arial"/>
              <a:buChar char="•"/>
            </a:pPr>
            <a:endParaRPr lang="en-US" sz="2000">
              <a:ea typeface="+mn-lt"/>
              <a:cs typeface="+mn-lt"/>
            </a:endParaRPr>
          </a:p>
          <a:p>
            <a:pPr marL="342900" indent="-342900">
              <a:buFont typeface="Arial"/>
              <a:buChar char="•"/>
            </a:pPr>
            <a:r>
              <a:rPr lang="en-US" sz="2000">
                <a:ea typeface="+mn-lt"/>
                <a:cs typeface="+mn-lt"/>
              </a:rPr>
              <a:t>Improved decision-making for drying and storage management</a:t>
            </a:r>
            <a:endParaRPr lang="en-US" sz="2000">
              <a:ea typeface="Cambria"/>
            </a:endParaRPr>
          </a:p>
        </p:txBody>
      </p:sp>
    </p:spTree>
    <p:extLst>
      <p:ext uri="{BB962C8B-B14F-4D97-AF65-F5344CB8AC3E}">
        <p14:creationId xmlns:p14="http://schemas.microsoft.com/office/powerpoint/2010/main" val="10544773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841205-809F-E096-C13C-9713C4B22CD4}"/>
              </a:ext>
            </a:extLst>
          </p:cNvPr>
          <p:cNvSpPr txBox="1"/>
          <p:nvPr/>
        </p:nvSpPr>
        <p:spPr>
          <a:xfrm>
            <a:off x="250520" y="975986"/>
            <a:ext cx="5344438" cy="4555093"/>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Design Excellence / Contribution</a:t>
            </a:r>
          </a:p>
          <a:p>
            <a:endParaRPr lang="en-US">
              <a:solidFill>
                <a:schemeClr val="accent1"/>
              </a:solidFill>
              <a:ea typeface="+mn-lt"/>
              <a:cs typeface="+mn-lt"/>
            </a:endParaRPr>
          </a:p>
          <a:p>
            <a:pPr marL="285750" indent="-285750">
              <a:buFont typeface="Arial"/>
              <a:buChar char="•"/>
            </a:pPr>
            <a:r>
              <a:rPr lang="en-US">
                <a:solidFill>
                  <a:schemeClr val="accent1"/>
                </a:solidFill>
                <a:ea typeface="+mn-lt"/>
                <a:cs typeface="+mn-lt"/>
              </a:rPr>
              <a:t> </a:t>
            </a:r>
            <a:r>
              <a:rPr lang="en-US">
                <a:ea typeface="+mn-lt"/>
                <a:cs typeface="+mn-lt"/>
              </a:rPr>
              <a:t>Developed a low-cost IoT-based drying monitoring prototype using raspberry.</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Integrated temperature, humidity, and weight sensors for real-time monitoring.</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Implemented automatic heater and humidity control using relay modules.</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Created REST API communication between IoT module and AI vision module.</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Designed a live dashboard with alerts, sensor trends, and drying progress </a:t>
            </a:r>
            <a:r>
              <a:rPr lang="en-US" err="1">
                <a:ea typeface="+mn-lt"/>
                <a:cs typeface="+mn-lt"/>
              </a:rPr>
              <a:t>monitorin</a:t>
            </a:r>
            <a:r>
              <a:rPr lang="en-US">
                <a:ea typeface="+mn-lt"/>
                <a:cs typeface="+mn-lt"/>
              </a:rPr>
              <a:t>.</a:t>
            </a:r>
            <a:endParaRPr lang="en-US">
              <a:ea typeface="Cambria"/>
            </a:endParaRPr>
          </a:p>
        </p:txBody>
      </p:sp>
      <p:sp>
        <p:nvSpPr>
          <p:cNvPr id="7" name="TextBox 6">
            <a:extLst>
              <a:ext uri="{FF2B5EF4-FFF2-40B4-BE49-F238E27FC236}">
                <a16:creationId xmlns:a16="http://schemas.microsoft.com/office/drawing/2014/main" id="{C5AE07C6-2EA6-98CA-8115-94CBA0A5BE4D}"/>
              </a:ext>
            </a:extLst>
          </p:cNvPr>
          <p:cNvSpPr txBox="1"/>
          <p:nvPr/>
        </p:nvSpPr>
        <p:spPr>
          <a:xfrm>
            <a:off x="6169069" y="975986"/>
            <a:ext cx="5553206" cy="4585871"/>
          </a:xfrm>
          <a:prstGeom prst="rect">
            <a:avLst/>
          </a:prstGeom>
          <a:no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solidFill>
              </a:rPr>
              <a:t>User Feedback on Prototype</a:t>
            </a:r>
            <a:endParaRPr lang="en-US" sz="2000" b="1">
              <a:solidFill>
                <a:schemeClr val="accent1"/>
              </a:solidFill>
              <a:ea typeface="Cambria"/>
            </a:endParaRPr>
          </a:p>
          <a:p>
            <a:endParaRPr lang="en-US" sz="2000" b="1">
              <a:solidFill>
                <a:schemeClr val="accent1"/>
              </a:solidFill>
            </a:endParaRPr>
          </a:p>
          <a:p>
            <a:pPr marL="285750" indent="-285750">
              <a:buFont typeface="Arial"/>
              <a:buChar char="•"/>
            </a:pPr>
            <a:r>
              <a:rPr lang="en-US">
                <a:ea typeface="+mn-lt"/>
                <a:cs typeface="+mn-lt"/>
              </a:rPr>
              <a:t>Users preferred a simple dashboard with clear live sensor readings.</a:t>
            </a:r>
          </a:p>
          <a:p>
            <a:pPr marL="285750" indent="-285750">
              <a:buFont typeface="Arial"/>
              <a:buChar char="•"/>
            </a:pPr>
            <a:endParaRPr lang="en-US">
              <a:ea typeface="+mn-lt"/>
              <a:cs typeface="+mn-lt"/>
            </a:endParaRPr>
          </a:p>
          <a:p>
            <a:pPr marL="285750" indent="-285750">
              <a:buFont typeface="Arial"/>
              <a:buChar char="•"/>
            </a:pPr>
            <a:r>
              <a:rPr lang="en-US">
                <a:ea typeface="+mn-lt"/>
                <a:cs typeface="+mn-lt"/>
              </a:rPr>
              <a:t>Real-time humidity and temperature alerts improved user confidence.</a:t>
            </a:r>
          </a:p>
          <a:p>
            <a:pPr marL="285750" indent="-285750">
              <a:buFont typeface="Arial"/>
              <a:buChar char="•"/>
            </a:pPr>
            <a:endParaRPr lang="en-US">
              <a:ea typeface="+mn-lt"/>
              <a:cs typeface="+mn-lt"/>
            </a:endParaRPr>
          </a:p>
          <a:p>
            <a:pPr marL="285750" indent="-285750">
              <a:buFont typeface="Arial"/>
              <a:buChar char="•"/>
            </a:pPr>
            <a:r>
              <a:rPr lang="en-US">
                <a:ea typeface="+mn-lt"/>
                <a:cs typeface="+mn-lt"/>
              </a:rPr>
              <a:t>Users requested larger status indicators for drying conditions and alerts.</a:t>
            </a:r>
          </a:p>
          <a:p>
            <a:pPr marL="285750" indent="-285750">
              <a:buFont typeface="Arial"/>
              <a:buChar char="•"/>
            </a:pPr>
            <a:endParaRPr lang="en-US">
              <a:ea typeface="+mn-lt"/>
              <a:cs typeface="+mn-lt"/>
            </a:endParaRPr>
          </a:p>
          <a:p>
            <a:pPr marL="285750" indent="-285750">
              <a:buFont typeface="Arial"/>
              <a:buChar char="•"/>
            </a:pPr>
            <a:r>
              <a:rPr lang="en-US">
                <a:ea typeface="+mn-lt"/>
                <a:cs typeface="+mn-lt"/>
              </a:rPr>
              <a:t>Weight-based drying completion notifications were considered useful and practical.</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Feedback highlighted the importance of mobile-friendly monitoring access.</a:t>
            </a:r>
          </a:p>
        </p:txBody>
      </p:sp>
    </p:spTree>
    <p:extLst>
      <p:ext uri="{BB962C8B-B14F-4D97-AF65-F5344CB8AC3E}">
        <p14:creationId xmlns:p14="http://schemas.microsoft.com/office/powerpoint/2010/main" val="2751301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2BF29-545E-F404-CDB9-EA8FC0AB864F}"/>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4DFFB57-73A7-431B-2314-D173C4E1244F}"/>
              </a:ext>
            </a:extLst>
          </p:cNvPr>
          <p:cNvGraphicFramePr>
            <a:graphicFrameLocks noGrp="1"/>
          </p:cNvGraphicFramePr>
          <p:nvPr>
            <p:extLst>
              <p:ext uri="{D42A27DB-BD31-4B8C-83A1-F6EECF244321}">
                <p14:modId xmlns:p14="http://schemas.microsoft.com/office/powerpoint/2010/main" val="1822915562"/>
              </p:ext>
            </p:extLst>
          </p:nvPr>
        </p:nvGraphicFramePr>
        <p:xfrm>
          <a:off x="1106465" y="365342"/>
          <a:ext cx="10005772" cy="5785986"/>
        </p:xfrm>
        <a:graphic>
          <a:graphicData uri="http://schemas.openxmlformats.org/drawingml/2006/table">
            <a:tbl>
              <a:tblPr firstRow="1" bandRow="1">
                <a:tableStyleId>{5C22544A-7EE6-4342-B048-85BDC9FD1C3A}</a:tableStyleId>
              </a:tblPr>
              <a:tblGrid>
                <a:gridCol w="5002886">
                  <a:extLst>
                    <a:ext uri="{9D8B030D-6E8A-4147-A177-3AD203B41FA5}">
                      <a16:colId xmlns:a16="http://schemas.microsoft.com/office/drawing/2014/main" val="3807229620"/>
                    </a:ext>
                  </a:extLst>
                </a:gridCol>
                <a:gridCol w="5002886">
                  <a:extLst>
                    <a:ext uri="{9D8B030D-6E8A-4147-A177-3AD203B41FA5}">
                      <a16:colId xmlns:a16="http://schemas.microsoft.com/office/drawing/2014/main" val="2953427445"/>
                    </a:ext>
                  </a:extLst>
                </a:gridCol>
              </a:tblGrid>
              <a:tr h="964331">
                <a:tc>
                  <a:txBody>
                    <a:bodyPr/>
                    <a:lstStyle/>
                    <a:p>
                      <a:pPr lvl="0" algn="ctr">
                        <a:buNone/>
                      </a:pPr>
                      <a:r>
                        <a:rPr lang="en-US" sz="2000" b="1" i="0" u="none" strike="noStrike" noProof="0">
                          <a:solidFill>
                            <a:srgbClr val="FFFFFF"/>
                          </a:solidFill>
                          <a:latin typeface="Cambria"/>
                          <a:ea typeface="Cambria"/>
                        </a:rPr>
                        <a:t>Enhancement </a:t>
                      </a:r>
                      <a:endParaRPr lang="en-US" sz="2000" b="1"/>
                    </a:p>
                  </a:txBody>
                  <a:tcPr anchor="ctr"/>
                </a:tc>
                <a:tc>
                  <a:txBody>
                    <a:bodyPr/>
                    <a:lstStyle/>
                    <a:p>
                      <a:pPr lvl="0" algn="ctr">
                        <a:buNone/>
                      </a:pPr>
                      <a:r>
                        <a:rPr lang="en-US" sz="2000" b="1" i="0" u="none" strike="noStrike" noProof="0">
                          <a:latin typeface="Cambria"/>
                          <a:ea typeface="Cambria"/>
                        </a:rPr>
                        <a:t>Future Enhancement </a:t>
                      </a:r>
                      <a:endParaRPr lang="en-US" sz="2000" b="1"/>
                    </a:p>
                  </a:txBody>
                  <a:tcPr anchor="ctr"/>
                </a:tc>
                <a:extLst>
                  <a:ext uri="{0D108BD9-81ED-4DB2-BD59-A6C34878D82A}">
                    <a16:rowId xmlns:a16="http://schemas.microsoft.com/office/drawing/2014/main" val="3022580230"/>
                  </a:ext>
                </a:extLst>
              </a:tr>
              <a:tr h="964331">
                <a:tc>
                  <a:txBody>
                    <a:bodyPr/>
                    <a:lstStyle/>
                    <a:p>
                      <a:pPr lvl="0" algn="l">
                        <a:buNone/>
                      </a:pPr>
                      <a:r>
                        <a:rPr lang="en-US" sz="2000" b="0" i="0" u="none" strike="noStrike" noProof="0">
                          <a:solidFill>
                            <a:schemeClr val="tx1"/>
                          </a:solidFill>
                        </a:rPr>
                        <a:t>Developed IoT-based drying environment monitoring prototype</a:t>
                      </a:r>
                      <a:endParaRPr lang="en-US">
                        <a:solidFill>
                          <a:schemeClr val="tx1"/>
                        </a:solidFill>
                      </a:endParaRPr>
                    </a:p>
                  </a:txBody>
                  <a:tcPr anchor="ctr"/>
                </a:tc>
                <a:tc>
                  <a:txBody>
                    <a:bodyPr/>
                    <a:lstStyle/>
                    <a:p>
                      <a:pPr lvl="0" algn="l">
                        <a:buNone/>
                      </a:pPr>
                      <a:r>
                        <a:rPr lang="en-US" sz="2000" b="0" i="0" u="none" strike="noStrike" noProof="0"/>
                        <a:t>AI-based spoilage prediction using sensor data</a:t>
                      </a:r>
                      <a:endParaRPr lang="en-US"/>
                    </a:p>
                  </a:txBody>
                  <a:tcPr anchor="ctr"/>
                </a:tc>
                <a:extLst>
                  <a:ext uri="{0D108BD9-81ED-4DB2-BD59-A6C34878D82A}">
                    <a16:rowId xmlns:a16="http://schemas.microsoft.com/office/drawing/2014/main" val="2783853353"/>
                  </a:ext>
                </a:extLst>
              </a:tr>
              <a:tr h="964331">
                <a:tc>
                  <a:txBody>
                    <a:bodyPr/>
                    <a:lstStyle/>
                    <a:p>
                      <a:pPr lvl="0" algn="l">
                        <a:buNone/>
                      </a:pPr>
                      <a:r>
                        <a:rPr lang="en-US" sz="1800" b="0" i="0" u="none" strike="noStrike" noProof="0">
                          <a:latin typeface="Cambria"/>
                          <a:ea typeface="Cambria"/>
                        </a:rPr>
                        <a:t>Implemented real-time temperature and humidity monitoring</a:t>
                      </a:r>
                      <a:endParaRPr lang="en-US"/>
                    </a:p>
                  </a:txBody>
                  <a:tcPr/>
                </a:tc>
                <a:tc>
                  <a:txBody>
                    <a:bodyPr/>
                    <a:lstStyle/>
                    <a:p>
                      <a:pPr lvl="0" algn="l">
                        <a:buNone/>
                      </a:pPr>
                      <a:r>
                        <a:rPr lang="en-US" sz="1800" b="0" i="0" u="none" strike="noStrike" noProof="0">
                          <a:latin typeface="Cambria"/>
                          <a:ea typeface="Cambria"/>
                        </a:rPr>
                        <a:t>Advanced automated drying control with smart optimization</a:t>
                      </a:r>
                      <a:endParaRPr lang="en-US"/>
                    </a:p>
                  </a:txBody>
                  <a:tcPr/>
                </a:tc>
                <a:extLst>
                  <a:ext uri="{0D108BD9-81ED-4DB2-BD59-A6C34878D82A}">
                    <a16:rowId xmlns:a16="http://schemas.microsoft.com/office/drawing/2014/main" val="668529715"/>
                  </a:ext>
                </a:extLst>
              </a:tr>
              <a:tr h="964331">
                <a:tc>
                  <a:txBody>
                    <a:bodyPr/>
                    <a:lstStyle/>
                    <a:p>
                      <a:pPr lvl="0" algn="l">
                        <a:buNone/>
                      </a:pPr>
                      <a:r>
                        <a:rPr lang="en-US" sz="1800" b="0" i="0" u="none" strike="noStrike" noProof="0">
                          <a:latin typeface="Cambria"/>
                          <a:ea typeface="Cambria"/>
                        </a:rPr>
                        <a:t>Integrated load cell for weight-based drying completion detection</a:t>
                      </a:r>
                      <a:endParaRPr lang="en-US"/>
                    </a:p>
                  </a:txBody>
                  <a:tcPr/>
                </a:tc>
                <a:tc>
                  <a:txBody>
                    <a:bodyPr/>
                    <a:lstStyle/>
                    <a:p>
                      <a:pPr lvl="0" algn="l">
                        <a:buNone/>
                      </a:pPr>
                      <a:r>
                        <a:rPr lang="en-US" sz="1800" b="0" i="0" u="none" strike="noStrike" noProof="0">
                          <a:latin typeface="Cambria"/>
                          <a:ea typeface="Cambria"/>
                        </a:rPr>
                        <a:t>Cloud-based multi-device monitoring and analytics</a:t>
                      </a:r>
                      <a:endParaRPr lang="en-US"/>
                    </a:p>
                  </a:txBody>
                  <a:tcPr/>
                </a:tc>
                <a:extLst>
                  <a:ext uri="{0D108BD9-81ED-4DB2-BD59-A6C34878D82A}">
                    <a16:rowId xmlns:a16="http://schemas.microsoft.com/office/drawing/2014/main" val="2692361673"/>
                  </a:ext>
                </a:extLst>
              </a:tr>
              <a:tr h="964331">
                <a:tc>
                  <a:txBody>
                    <a:bodyPr/>
                    <a:lstStyle/>
                    <a:p>
                      <a:pPr lvl="0" algn="l">
                        <a:buNone/>
                      </a:pPr>
                      <a:r>
                        <a:rPr lang="en-US" sz="1800" b="0" i="0" u="none" strike="noStrike" noProof="0">
                          <a:latin typeface="Cambria"/>
                          <a:ea typeface="Cambria"/>
                        </a:rPr>
                        <a:t>Developed threshold-based alert and notification system</a:t>
                      </a:r>
                      <a:endParaRPr lang="en-US"/>
                    </a:p>
                  </a:txBody>
                  <a:tcPr/>
                </a:tc>
                <a:tc>
                  <a:txBody>
                    <a:bodyPr/>
                    <a:lstStyle/>
                    <a:p>
                      <a:pPr lvl="0" algn="l">
                        <a:buNone/>
                      </a:pPr>
                      <a:r>
                        <a:rPr lang="en-US" sz="1800" b="0" i="0" u="none" strike="noStrike" noProof="0">
                          <a:latin typeface="Cambria"/>
                          <a:ea typeface="Cambria"/>
                        </a:rPr>
                        <a:t>Predictive maintenance for IoT sensors and devices</a:t>
                      </a:r>
                      <a:endParaRPr lang="en-US"/>
                    </a:p>
                  </a:txBody>
                  <a:tcPr/>
                </a:tc>
                <a:extLst>
                  <a:ext uri="{0D108BD9-81ED-4DB2-BD59-A6C34878D82A}">
                    <a16:rowId xmlns:a16="http://schemas.microsoft.com/office/drawing/2014/main" val="4119292916"/>
                  </a:ext>
                </a:extLst>
              </a:tr>
              <a:tr h="964331">
                <a:tc>
                  <a:txBody>
                    <a:bodyPr/>
                    <a:lstStyle/>
                    <a:p>
                      <a:pPr lvl="0" algn="l">
                        <a:buNone/>
                      </a:pPr>
                      <a:r>
                        <a:rPr lang="en-US" sz="1800" b="0" i="0" u="none" strike="noStrike" noProof="0">
                          <a:latin typeface="Cambria"/>
                          <a:ea typeface="Cambria"/>
                        </a:rPr>
                        <a:t>Created REST API integration between IoT and AI vision module</a:t>
                      </a:r>
                      <a:endParaRPr lang="en-US"/>
                    </a:p>
                  </a:txBody>
                  <a:tcPr/>
                </a:tc>
                <a:tc>
                  <a:txBody>
                    <a:bodyPr/>
                    <a:lstStyle/>
                    <a:p>
                      <a:pPr lvl="0" algn="l">
                        <a:buNone/>
                      </a:pPr>
                      <a:r>
                        <a:rPr lang="en-US" sz="1800" b="0" i="0" u="none" strike="noStrike" noProof="0">
                          <a:latin typeface="Cambria"/>
                          <a:ea typeface="Cambria"/>
                        </a:rPr>
                        <a:t>Fully automated smart drying chamber with adaptive control</a:t>
                      </a:r>
                      <a:endParaRPr lang="en-US"/>
                    </a:p>
                  </a:txBody>
                  <a:tcPr/>
                </a:tc>
                <a:extLst>
                  <a:ext uri="{0D108BD9-81ED-4DB2-BD59-A6C34878D82A}">
                    <a16:rowId xmlns:a16="http://schemas.microsoft.com/office/drawing/2014/main" val="2879863926"/>
                  </a:ext>
                </a:extLst>
              </a:tr>
            </a:tbl>
          </a:graphicData>
        </a:graphic>
      </p:graphicFrame>
    </p:spTree>
    <p:extLst>
      <p:ext uri="{BB962C8B-B14F-4D97-AF65-F5344CB8AC3E}">
        <p14:creationId xmlns:p14="http://schemas.microsoft.com/office/powerpoint/2010/main" val="8529596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E2555-C504-B250-39A1-A17C9B837C9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E86A9EA-471D-FD6C-B05D-A63FE680D604}"/>
              </a:ext>
            </a:extLst>
          </p:cNvPr>
          <p:cNvSpPr txBox="1">
            <a:spLocks/>
          </p:cNvSpPr>
          <p:nvPr/>
        </p:nvSpPr>
        <p:spPr>
          <a:xfrm>
            <a:off x="1628569" y="135463"/>
            <a:ext cx="6781800" cy="990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rPr>
              <a:t>07. Commercialization Plan </a:t>
            </a:r>
          </a:p>
        </p:txBody>
      </p:sp>
      <p:sp>
        <p:nvSpPr>
          <p:cNvPr id="7" name="Arrow: Striped Right 6">
            <a:extLst>
              <a:ext uri="{FF2B5EF4-FFF2-40B4-BE49-F238E27FC236}">
                <a16:creationId xmlns:a16="http://schemas.microsoft.com/office/drawing/2014/main" id="{BDF05FC4-274E-9776-FCB5-199A4594079F}"/>
              </a:ext>
            </a:extLst>
          </p:cNvPr>
          <p:cNvSpPr/>
          <p:nvPr/>
        </p:nvSpPr>
        <p:spPr>
          <a:xfrm>
            <a:off x="615666" y="279545"/>
            <a:ext cx="919022" cy="708962"/>
          </a:xfrm>
          <a:prstGeom prst="strip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07381BF-8264-07F8-1893-5A9383FBF62D}"/>
              </a:ext>
            </a:extLst>
          </p:cNvPr>
          <p:cNvPicPr>
            <a:picLocks noChangeAspect="1"/>
          </p:cNvPicPr>
          <p:nvPr/>
        </p:nvPicPr>
        <p:blipFill>
          <a:blip r:embed="rId2"/>
          <a:stretch>
            <a:fillRect/>
          </a:stretch>
        </p:blipFill>
        <p:spPr>
          <a:xfrm>
            <a:off x="10952255" y="0"/>
            <a:ext cx="1255695" cy="1120163"/>
          </a:xfrm>
          <a:prstGeom prst="rect">
            <a:avLst/>
          </a:prstGeom>
        </p:spPr>
      </p:pic>
      <p:sp>
        <p:nvSpPr>
          <p:cNvPr id="2" name="Rectangle: Rounded Corners 1">
            <a:extLst>
              <a:ext uri="{FF2B5EF4-FFF2-40B4-BE49-F238E27FC236}">
                <a16:creationId xmlns:a16="http://schemas.microsoft.com/office/drawing/2014/main" id="{0A8443CF-E7D6-3013-7A12-6547B6823D84}"/>
              </a:ext>
            </a:extLst>
          </p:cNvPr>
          <p:cNvSpPr/>
          <p:nvPr/>
        </p:nvSpPr>
        <p:spPr>
          <a:xfrm>
            <a:off x="214719" y="1368132"/>
            <a:ext cx="5629937" cy="3818385"/>
          </a:xfrm>
          <a:prstGeom prst="roundRect">
            <a:avLst/>
          </a:prstGeom>
          <a:solidFill>
            <a:schemeClr val="bg1"/>
          </a:solidFill>
          <a:ln w="285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Customer Persona Dry fish manufacturers and processing companies Small and medium-scale fish drying businesses Seafood exporters and quality control managers Factory owners who need automated monitoring and waste reduction</a:t>
            </a:r>
          </a:p>
        </p:txBody>
      </p:sp>
      <p:sp>
        <p:nvSpPr>
          <p:cNvPr id="3" name="TextBox 2">
            <a:extLst>
              <a:ext uri="{FF2B5EF4-FFF2-40B4-BE49-F238E27FC236}">
                <a16:creationId xmlns:a16="http://schemas.microsoft.com/office/drawing/2014/main" id="{83387F62-ED1E-E5D4-4647-15E7E73776BA}"/>
              </a:ext>
            </a:extLst>
          </p:cNvPr>
          <p:cNvSpPr txBox="1"/>
          <p:nvPr/>
        </p:nvSpPr>
        <p:spPr>
          <a:xfrm>
            <a:off x="434051" y="1557760"/>
            <a:ext cx="5189316"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rPr>
              <a:t>Customer Persona</a:t>
            </a:r>
          </a:p>
          <a:p>
            <a:endParaRPr lang="en-US" sz="2800" b="1">
              <a:solidFill>
                <a:schemeClr val="accent1"/>
              </a:solidFill>
            </a:endParaRPr>
          </a:p>
          <a:p>
            <a:pPr marL="285750" indent="-285750">
              <a:buFont typeface="Arial"/>
              <a:buChar char="•"/>
            </a:pPr>
            <a:r>
              <a:rPr lang="en-US"/>
              <a:t> Dry fish manufacturers and processing companies</a:t>
            </a:r>
            <a:endParaRPr lang="en-US">
              <a:ea typeface="Cambria"/>
            </a:endParaRPr>
          </a:p>
          <a:p>
            <a:endParaRPr lang="en-US">
              <a:ea typeface="Cambria"/>
            </a:endParaRPr>
          </a:p>
          <a:p>
            <a:pPr marL="285750" indent="-285750">
              <a:buFont typeface="Arial"/>
              <a:buChar char="•"/>
            </a:pPr>
            <a:r>
              <a:rPr lang="en-US"/>
              <a:t> Small and medium-scale fish drying businesses </a:t>
            </a:r>
            <a:endParaRPr lang="en-US">
              <a:ea typeface="Cambria"/>
            </a:endParaRPr>
          </a:p>
          <a:p>
            <a:endParaRPr lang="en-US">
              <a:ea typeface="Cambria"/>
            </a:endParaRPr>
          </a:p>
          <a:p>
            <a:pPr marL="285750" indent="-285750">
              <a:buFont typeface="Arial"/>
              <a:buChar char="•"/>
            </a:pPr>
            <a:r>
              <a:rPr lang="en-US"/>
              <a:t>Seafood exporters and quality control managers</a:t>
            </a:r>
            <a:endParaRPr lang="en-US">
              <a:ea typeface="Cambria"/>
            </a:endParaRPr>
          </a:p>
          <a:p>
            <a:endParaRPr lang="en-US">
              <a:ea typeface="Cambria"/>
            </a:endParaRPr>
          </a:p>
          <a:p>
            <a:pPr marL="285750" indent="-285750">
              <a:buFont typeface="Arial"/>
              <a:buChar char="•"/>
            </a:pPr>
            <a:r>
              <a:rPr lang="en-US"/>
              <a:t> Factory owners who need automated monitoring and waste reduction</a:t>
            </a:r>
            <a:endParaRPr lang="en-US">
              <a:ea typeface="Cambria"/>
            </a:endParaRPr>
          </a:p>
          <a:p>
            <a:pPr algn="ctr"/>
            <a:endParaRPr lang="en-US"/>
          </a:p>
        </p:txBody>
      </p:sp>
      <p:sp>
        <p:nvSpPr>
          <p:cNvPr id="4" name="Rectangle: Rounded Corners 3">
            <a:extLst>
              <a:ext uri="{FF2B5EF4-FFF2-40B4-BE49-F238E27FC236}">
                <a16:creationId xmlns:a16="http://schemas.microsoft.com/office/drawing/2014/main" id="{01591BF5-3DF2-F11B-2CB6-02EE92288662}"/>
              </a:ext>
            </a:extLst>
          </p:cNvPr>
          <p:cNvSpPr/>
          <p:nvPr/>
        </p:nvSpPr>
        <p:spPr>
          <a:xfrm>
            <a:off x="6098516" y="1561044"/>
            <a:ext cx="5822848" cy="4233146"/>
          </a:xfrm>
          <a:prstGeom prst="roundRect">
            <a:avLst/>
          </a:prstGeom>
          <a:solidFill>
            <a:schemeClr val="bg1"/>
          </a:solidFill>
          <a:ln w="285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Customer Persona Dry fish manufacturers and processing companies Small and medium-scale fish drying businesses Seafood exporters and quality control managers Factory owners who need automated monitoring and waste reduction</a:t>
            </a:r>
          </a:p>
        </p:txBody>
      </p:sp>
      <p:sp>
        <p:nvSpPr>
          <p:cNvPr id="5" name="TextBox 4">
            <a:extLst>
              <a:ext uri="{FF2B5EF4-FFF2-40B4-BE49-F238E27FC236}">
                <a16:creationId xmlns:a16="http://schemas.microsoft.com/office/drawing/2014/main" id="{C7155256-6759-1211-5618-09E6621BEBF1}"/>
              </a:ext>
            </a:extLst>
          </p:cNvPr>
          <p:cNvSpPr txBox="1"/>
          <p:nvPr/>
        </p:nvSpPr>
        <p:spPr>
          <a:xfrm>
            <a:off x="6443242" y="1943583"/>
            <a:ext cx="5141089"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ea typeface="+mn-lt"/>
                <a:cs typeface="+mn-lt"/>
              </a:rPr>
              <a:t>Market Size</a:t>
            </a:r>
            <a:endParaRPr lang="en-US" b="1">
              <a:solidFill>
                <a:schemeClr val="accent1"/>
              </a:solidFill>
              <a:ea typeface="+mn-lt"/>
              <a:cs typeface="+mn-lt"/>
            </a:endParaRPr>
          </a:p>
          <a:p>
            <a:endParaRPr lang="en-US">
              <a:ea typeface="Cambria"/>
            </a:endParaRPr>
          </a:p>
          <a:p>
            <a:pPr>
              <a:buFont typeface="Arial"/>
              <a:buChar char="•"/>
            </a:pPr>
            <a:r>
              <a:rPr lang="en-US">
                <a:ea typeface="+mn-lt"/>
                <a:cs typeface="+mn-lt"/>
              </a:rPr>
              <a:t>Large demand from Sri Lankan dry fish industry </a:t>
            </a:r>
            <a:endParaRPr lang="en-US"/>
          </a:p>
          <a:p>
            <a:endParaRPr lang="en-US">
              <a:ea typeface="+mn-lt"/>
              <a:cs typeface="+mn-lt"/>
            </a:endParaRPr>
          </a:p>
          <a:p>
            <a:pPr>
              <a:buFont typeface="Arial"/>
              <a:buChar char="•"/>
            </a:pPr>
            <a:r>
              <a:rPr lang="en-US">
                <a:ea typeface="+mn-lt"/>
                <a:cs typeface="+mn-lt"/>
              </a:rPr>
              <a:t>Can be expanded to seafood processing industries in South Asia </a:t>
            </a:r>
            <a:endParaRPr lang="en-US"/>
          </a:p>
          <a:p>
            <a:endParaRPr lang="en-US">
              <a:ea typeface="+mn-lt"/>
              <a:cs typeface="+mn-lt"/>
            </a:endParaRPr>
          </a:p>
          <a:p>
            <a:pPr>
              <a:buFont typeface="Arial"/>
              <a:buChar char="•"/>
            </a:pPr>
            <a:r>
              <a:rPr lang="en-US">
                <a:ea typeface="+mn-lt"/>
                <a:cs typeface="+mn-lt"/>
              </a:rPr>
              <a:t>Increasing need for smart food quality and traceability systems</a:t>
            </a:r>
          </a:p>
          <a:p>
            <a:endParaRPr lang="en-US">
              <a:ea typeface="Cambria"/>
            </a:endParaRPr>
          </a:p>
          <a:p>
            <a:pPr>
              <a:buFont typeface="Arial"/>
              <a:buChar char="•"/>
            </a:pPr>
            <a:r>
              <a:rPr lang="en-US">
                <a:ea typeface="+mn-lt"/>
                <a:cs typeface="+mn-lt"/>
              </a:rPr>
              <a:t>Growing market for AI + IoT based industrial automation solutions</a:t>
            </a:r>
            <a:endParaRPr lang="en-US"/>
          </a:p>
          <a:p>
            <a:pPr marL="285750" indent="-285750">
              <a:buFont typeface="Arial"/>
              <a:buChar char="•"/>
            </a:pPr>
            <a:endParaRPr lang="en-US">
              <a:ea typeface="Cambria"/>
            </a:endParaRPr>
          </a:p>
          <a:p>
            <a:pPr algn="ctr"/>
            <a:endParaRPr lang="en-US"/>
          </a:p>
        </p:txBody>
      </p:sp>
    </p:spTree>
    <p:extLst>
      <p:ext uri="{BB962C8B-B14F-4D97-AF65-F5344CB8AC3E}">
        <p14:creationId xmlns:p14="http://schemas.microsoft.com/office/powerpoint/2010/main" val="251213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E2555-C504-B250-39A1-A17C9B837C9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E86A9EA-471D-FD6C-B05D-A63FE680D604}"/>
              </a:ext>
            </a:extLst>
          </p:cNvPr>
          <p:cNvSpPr txBox="1">
            <a:spLocks/>
          </p:cNvSpPr>
          <p:nvPr/>
        </p:nvSpPr>
        <p:spPr>
          <a:xfrm>
            <a:off x="1628569" y="135463"/>
            <a:ext cx="6781800" cy="990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rPr>
              <a:t>07. Commercialization Plan </a:t>
            </a:r>
          </a:p>
        </p:txBody>
      </p:sp>
      <p:sp>
        <p:nvSpPr>
          <p:cNvPr id="7" name="Arrow: Striped Right 6">
            <a:extLst>
              <a:ext uri="{FF2B5EF4-FFF2-40B4-BE49-F238E27FC236}">
                <a16:creationId xmlns:a16="http://schemas.microsoft.com/office/drawing/2014/main" id="{BDF05FC4-274E-9776-FCB5-199A4594079F}"/>
              </a:ext>
            </a:extLst>
          </p:cNvPr>
          <p:cNvSpPr/>
          <p:nvPr/>
        </p:nvSpPr>
        <p:spPr>
          <a:xfrm>
            <a:off x="615666" y="279545"/>
            <a:ext cx="919022" cy="708962"/>
          </a:xfrm>
          <a:prstGeom prst="striped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07381BF-8264-07F8-1893-5A9383FBF62D}"/>
              </a:ext>
            </a:extLst>
          </p:cNvPr>
          <p:cNvPicPr>
            <a:picLocks noChangeAspect="1"/>
          </p:cNvPicPr>
          <p:nvPr/>
        </p:nvPicPr>
        <p:blipFill>
          <a:blip r:embed="rId2"/>
          <a:stretch>
            <a:fillRect/>
          </a:stretch>
        </p:blipFill>
        <p:spPr>
          <a:xfrm>
            <a:off x="10952255" y="0"/>
            <a:ext cx="1255695" cy="1120163"/>
          </a:xfrm>
          <a:prstGeom prst="rect">
            <a:avLst/>
          </a:prstGeom>
        </p:spPr>
      </p:pic>
      <p:sp>
        <p:nvSpPr>
          <p:cNvPr id="2" name="Rectangle: Rounded Corners 1">
            <a:extLst>
              <a:ext uri="{FF2B5EF4-FFF2-40B4-BE49-F238E27FC236}">
                <a16:creationId xmlns:a16="http://schemas.microsoft.com/office/drawing/2014/main" id="{0A8443CF-E7D6-3013-7A12-6547B6823D84}"/>
              </a:ext>
            </a:extLst>
          </p:cNvPr>
          <p:cNvSpPr/>
          <p:nvPr/>
        </p:nvSpPr>
        <p:spPr>
          <a:xfrm>
            <a:off x="214719" y="1368132"/>
            <a:ext cx="5398444" cy="4696132"/>
          </a:xfrm>
          <a:prstGeom prst="roundRect">
            <a:avLst/>
          </a:prstGeom>
          <a:solidFill>
            <a:schemeClr val="bg1"/>
          </a:solidFill>
          <a:ln w="285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Customer Persona Dry fish manufacturers and processing companies Small and medium-scale fish drying businesses Seafood exporters and quality control managers Factory owners who need automated monitoring and waste reduction</a:t>
            </a:r>
          </a:p>
        </p:txBody>
      </p:sp>
      <p:sp>
        <p:nvSpPr>
          <p:cNvPr id="3" name="TextBox 2">
            <a:extLst>
              <a:ext uri="{FF2B5EF4-FFF2-40B4-BE49-F238E27FC236}">
                <a16:creationId xmlns:a16="http://schemas.microsoft.com/office/drawing/2014/main" id="{83387F62-ED1E-E5D4-4647-15E7E73776BA}"/>
              </a:ext>
            </a:extLst>
          </p:cNvPr>
          <p:cNvSpPr txBox="1"/>
          <p:nvPr/>
        </p:nvSpPr>
        <p:spPr>
          <a:xfrm>
            <a:off x="434051" y="1557760"/>
            <a:ext cx="5189316" cy="54168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1"/>
                </a:solidFill>
                <a:ea typeface="+mn-lt"/>
                <a:cs typeface="+mn-lt"/>
              </a:rPr>
              <a:t>What is Unique in Our Solution</a:t>
            </a:r>
            <a:endParaRPr lang="en-US" b="1">
              <a:solidFill>
                <a:schemeClr val="accent1"/>
              </a:solidFill>
              <a:ea typeface="Cambria"/>
            </a:endParaRPr>
          </a:p>
          <a:p>
            <a:pPr marL="285750" indent="-285750">
              <a:buFont typeface="Arial"/>
              <a:buChar char="•"/>
            </a:pPr>
            <a:r>
              <a:rPr lang="en-US">
                <a:ea typeface="+mn-lt"/>
                <a:cs typeface="+mn-lt"/>
              </a:rPr>
              <a:t>AI-powered fish quality grading and contamination detection </a:t>
            </a:r>
            <a:endParaRPr lang="en-US">
              <a:ea typeface="Cambria"/>
            </a:endParaRPr>
          </a:p>
          <a:p>
            <a:endParaRPr lang="en-US">
              <a:ea typeface="+mn-lt"/>
              <a:cs typeface="+mn-lt"/>
            </a:endParaRPr>
          </a:p>
          <a:p>
            <a:pPr marL="285750" indent="-285750">
              <a:buFont typeface="Arial"/>
              <a:buChar char="•"/>
            </a:pPr>
            <a:r>
              <a:rPr lang="en-US">
                <a:ea typeface="+mn-lt"/>
                <a:cs typeface="+mn-lt"/>
              </a:rPr>
              <a:t>IoT-based real-time drying condition monitoring </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Automated spoilage risk prediction and alerts </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Self-learning verification system to improve model accuracy over time </a:t>
            </a:r>
            <a:endParaRPr lang="en-US">
              <a:ea typeface="Cambria"/>
            </a:endParaRPr>
          </a:p>
          <a:p>
            <a:pPr marL="285750" indent="-285750">
              <a:buFont typeface="Arial"/>
              <a:buChar char="•"/>
            </a:pPr>
            <a:endParaRPr lang="en-US">
              <a:ea typeface="+mn-lt"/>
              <a:cs typeface="+mn-lt"/>
            </a:endParaRPr>
          </a:p>
          <a:p>
            <a:pPr marL="285750" indent="-285750">
              <a:buFont typeface="Arial"/>
              <a:buChar char="•"/>
            </a:pPr>
            <a:r>
              <a:rPr lang="en-US">
                <a:ea typeface="+mn-lt"/>
                <a:cs typeface="+mn-lt"/>
              </a:rPr>
              <a:t>Combination of AI, IoT, and automation in one integrated platform</a:t>
            </a:r>
            <a:endParaRPr lang="en-US">
              <a:solidFill>
                <a:srgbClr val="000000"/>
              </a:solidFill>
              <a:ea typeface="Cambria"/>
            </a:endParaRPr>
          </a:p>
          <a:p>
            <a:endParaRPr lang="en-US" sz="2800" b="1">
              <a:solidFill>
                <a:srgbClr val="0F6FC6"/>
              </a:solidFill>
              <a:ea typeface="Cambria"/>
            </a:endParaRPr>
          </a:p>
          <a:p>
            <a:endParaRPr lang="en-US" sz="2800" b="1">
              <a:solidFill>
                <a:srgbClr val="0F6FC6"/>
              </a:solidFill>
              <a:ea typeface="Cambria"/>
            </a:endParaRPr>
          </a:p>
        </p:txBody>
      </p:sp>
      <p:sp>
        <p:nvSpPr>
          <p:cNvPr id="4" name="Rectangle: Rounded Corners 3">
            <a:extLst>
              <a:ext uri="{FF2B5EF4-FFF2-40B4-BE49-F238E27FC236}">
                <a16:creationId xmlns:a16="http://schemas.microsoft.com/office/drawing/2014/main" id="{01591BF5-3DF2-F11B-2CB6-02EE92288662}"/>
              </a:ext>
            </a:extLst>
          </p:cNvPr>
          <p:cNvSpPr/>
          <p:nvPr/>
        </p:nvSpPr>
        <p:spPr>
          <a:xfrm>
            <a:off x="6098516" y="1561044"/>
            <a:ext cx="5822848" cy="3934133"/>
          </a:xfrm>
          <a:prstGeom prst="roundRect">
            <a:avLst/>
          </a:prstGeom>
          <a:solidFill>
            <a:schemeClr val="bg1"/>
          </a:solidFill>
          <a:ln w="285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Customer Persona Dry fish manufacturers and processing companies Small and medium-scale fish drying businesses Seafood exporters and quality control managers Factory owners who need automated monitoring and waste reduction</a:t>
            </a:r>
          </a:p>
        </p:txBody>
      </p:sp>
      <p:sp>
        <p:nvSpPr>
          <p:cNvPr id="5" name="TextBox 4">
            <a:extLst>
              <a:ext uri="{FF2B5EF4-FFF2-40B4-BE49-F238E27FC236}">
                <a16:creationId xmlns:a16="http://schemas.microsoft.com/office/drawing/2014/main" id="{C7155256-6759-1211-5618-09E6621BEBF1}"/>
              </a:ext>
            </a:extLst>
          </p:cNvPr>
          <p:cNvSpPr txBox="1"/>
          <p:nvPr/>
        </p:nvSpPr>
        <p:spPr>
          <a:xfrm>
            <a:off x="6443242" y="1712089"/>
            <a:ext cx="514108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1"/>
                </a:solidFill>
              </a:rPr>
              <a:t>How Will the Cost Be Recovered?</a:t>
            </a:r>
          </a:p>
          <a:p>
            <a:endParaRPr lang="en-US">
              <a:ea typeface="Cambria"/>
            </a:endParaRPr>
          </a:p>
          <a:p>
            <a:pPr>
              <a:buFont typeface="Arial"/>
              <a:buChar char="•"/>
            </a:pPr>
            <a:r>
              <a:rPr lang="en-US">
                <a:ea typeface="+mn-lt"/>
                <a:cs typeface="+mn-lt"/>
              </a:rPr>
              <a:t>Selling the smart drying system to dry fish manufacturers </a:t>
            </a:r>
            <a:endParaRPr lang="en-US"/>
          </a:p>
          <a:p>
            <a:endParaRPr lang="en-US">
              <a:ea typeface="+mn-lt"/>
              <a:cs typeface="+mn-lt"/>
            </a:endParaRPr>
          </a:p>
          <a:p>
            <a:pPr>
              <a:buFont typeface="Arial"/>
              <a:buChar char="•"/>
            </a:pPr>
            <a:r>
              <a:rPr lang="en-US">
                <a:ea typeface="+mn-lt"/>
                <a:cs typeface="+mn-lt"/>
              </a:rPr>
              <a:t>Monthly subscription for AI monitoring dashboard and analytics </a:t>
            </a:r>
          </a:p>
          <a:p>
            <a:pPr>
              <a:buFont typeface="Arial"/>
              <a:buChar char="•"/>
            </a:pPr>
            <a:endParaRPr lang="en-US">
              <a:ea typeface="+mn-lt"/>
              <a:cs typeface="+mn-lt"/>
            </a:endParaRPr>
          </a:p>
          <a:p>
            <a:pPr>
              <a:buFont typeface="Arial"/>
              <a:buChar char="•"/>
            </a:pPr>
            <a:r>
              <a:rPr lang="en-US">
                <a:ea typeface="+mn-lt"/>
                <a:cs typeface="+mn-lt"/>
              </a:rPr>
              <a:t>Maintenance and technical support services </a:t>
            </a:r>
            <a:endParaRPr lang="en-US"/>
          </a:p>
          <a:p>
            <a:pPr>
              <a:buFont typeface="Arial"/>
              <a:buChar char="•"/>
            </a:pPr>
            <a:endParaRPr lang="en-US">
              <a:ea typeface="+mn-lt"/>
              <a:cs typeface="+mn-lt"/>
            </a:endParaRPr>
          </a:p>
          <a:p>
            <a:pPr>
              <a:buFont typeface="Arial"/>
              <a:buChar char="•"/>
            </a:pPr>
            <a:r>
              <a:rPr lang="en-US">
                <a:ea typeface="+mn-lt"/>
                <a:cs typeface="+mn-lt"/>
              </a:rPr>
              <a:t>Future expansion with premium features and data analytics services</a:t>
            </a:r>
            <a:endParaRPr lang="en-US">
              <a:ea typeface="Cambria"/>
            </a:endParaRPr>
          </a:p>
          <a:p>
            <a:endParaRPr lang="en-US">
              <a:ea typeface="Cambria"/>
            </a:endParaRPr>
          </a:p>
        </p:txBody>
      </p:sp>
    </p:spTree>
    <p:extLst>
      <p:ext uri="{BB962C8B-B14F-4D97-AF65-F5344CB8AC3E}">
        <p14:creationId xmlns:p14="http://schemas.microsoft.com/office/powerpoint/2010/main" val="3136744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B5EC6-DA08-F337-66C4-9CA821E1B0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0B5AB48-7B4C-891B-3213-62DE7574B46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pic>
        <p:nvPicPr>
          <p:cNvPr id="13" name="Picture 12">
            <a:extLst>
              <a:ext uri="{FF2B5EF4-FFF2-40B4-BE49-F238E27FC236}">
                <a16:creationId xmlns:a16="http://schemas.microsoft.com/office/drawing/2014/main" id="{EC6A20CA-9160-6603-5B4C-328564956512}"/>
              </a:ext>
            </a:extLst>
          </p:cNvPr>
          <p:cNvPicPr>
            <a:picLocks noChangeAspect="1"/>
          </p:cNvPicPr>
          <p:nvPr/>
        </p:nvPicPr>
        <p:blipFill>
          <a:blip r:embed="rId2"/>
          <a:stretch>
            <a:fillRect/>
          </a:stretch>
        </p:blipFill>
        <p:spPr>
          <a:xfrm>
            <a:off x="10952255" y="0"/>
            <a:ext cx="1255695" cy="1120163"/>
          </a:xfrm>
          <a:prstGeom prst="rect">
            <a:avLst/>
          </a:prstGeom>
        </p:spPr>
      </p:pic>
      <p:pic>
        <p:nvPicPr>
          <p:cNvPr id="15" name="Picture 14">
            <a:extLst>
              <a:ext uri="{FF2B5EF4-FFF2-40B4-BE49-F238E27FC236}">
                <a16:creationId xmlns:a16="http://schemas.microsoft.com/office/drawing/2014/main" id="{65381FD8-C47B-975B-D46A-A8CF5C4CB66A}"/>
              </a:ext>
            </a:extLst>
          </p:cNvPr>
          <p:cNvPicPr>
            <a:picLocks noChangeAspect="1"/>
          </p:cNvPicPr>
          <p:nvPr/>
        </p:nvPicPr>
        <p:blipFill>
          <a:blip r:embed="rId3"/>
          <a:stretch>
            <a:fillRect/>
          </a:stretch>
        </p:blipFill>
        <p:spPr>
          <a:xfrm>
            <a:off x="321921" y="1350380"/>
            <a:ext cx="2037627" cy="2777924"/>
          </a:xfrm>
          <a:prstGeom prst="rect">
            <a:avLst/>
          </a:prstGeom>
        </p:spPr>
      </p:pic>
      <p:pic>
        <p:nvPicPr>
          <p:cNvPr id="16" name="Picture 15" descr="A person sitting on a crate with fish in it&#10;&#10;AI-generated content may be incorrect.">
            <a:extLst>
              <a:ext uri="{FF2B5EF4-FFF2-40B4-BE49-F238E27FC236}">
                <a16:creationId xmlns:a16="http://schemas.microsoft.com/office/drawing/2014/main" id="{B30869CF-C2AF-7BEF-AD33-2B9D2D59C960}"/>
              </a:ext>
            </a:extLst>
          </p:cNvPr>
          <p:cNvPicPr>
            <a:picLocks noChangeAspect="1"/>
          </p:cNvPicPr>
          <p:nvPr/>
        </p:nvPicPr>
        <p:blipFill>
          <a:blip r:embed="rId4"/>
          <a:stretch>
            <a:fillRect/>
          </a:stretch>
        </p:blipFill>
        <p:spPr>
          <a:xfrm>
            <a:off x="2460827" y="1347967"/>
            <a:ext cx="2056918" cy="2777925"/>
          </a:xfrm>
          <a:prstGeom prst="rect">
            <a:avLst/>
          </a:prstGeom>
        </p:spPr>
      </p:pic>
      <p:pic>
        <p:nvPicPr>
          <p:cNvPr id="23" name="Picture 22" descr="A person holding a dried fish&#10;&#10;AI-generated content may be incorrect.">
            <a:extLst>
              <a:ext uri="{FF2B5EF4-FFF2-40B4-BE49-F238E27FC236}">
                <a16:creationId xmlns:a16="http://schemas.microsoft.com/office/drawing/2014/main" id="{A3F306F6-6D0F-1874-9ECD-285718CE66F9}"/>
              </a:ext>
            </a:extLst>
          </p:cNvPr>
          <p:cNvPicPr>
            <a:picLocks noChangeAspect="1"/>
          </p:cNvPicPr>
          <p:nvPr/>
        </p:nvPicPr>
        <p:blipFill>
          <a:blip r:embed="rId5"/>
          <a:stretch>
            <a:fillRect/>
          </a:stretch>
        </p:blipFill>
        <p:spPr>
          <a:xfrm>
            <a:off x="4681718" y="1350379"/>
            <a:ext cx="2047274" cy="2777926"/>
          </a:xfrm>
          <a:prstGeom prst="rect">
            <a:avLst/>
          </a:prstGeom>
        </p:spPr>
      </p:pic>
      <p:pic>
        <p:nvPicPr>
          <p:cNvPr id="24" name="Picture 23" descr="A group of dried fish on a table&#10;&#10;AI-generated content may be incorrect.">
            <a:extLst>
              <a:ext uri="{FF2B5EF4-FFF2-40B4-BE49-F238E27FC236}">
                <a16:creationId xmlns:a16="http://schemas.microsoft.com/office/drawing/2014/main" id="{410A5CE1-B143-79C4-E628-C774F4FCF205}"/>
              </a:ext>
            </a:extLst>
          </p:cNvPr>
          <p:cNvPicPr>
            <a:picLocks noChangeAspect="1"/>
          </p:cNvPicPr>
          <p:nvPr/>
        </p:nvPicPr>
        <p:blipFill>
          <a:blip r:embed="rId6"/>
          <a:stretch>
            <a:fillRect/>
          </a:stretch>
        </p:blipFill>
        <p:spPr>
          <a:xfrm>
            <a:off x="6851971" y="1273215"/>
            <a:ext cx="2240185" cy="2777925"/>
          </a:xfrm>
          <a:prstGeom prst="rect">
            <a:avLst/>
          </a:prstGeom>
        </p:spPr>
      </p:pic>
      <p:pic>
        <p:nvPicPr>
          <p:cNvPr id="25" name="Picture 24" descr="Two women standing next to a shed&#10;&#10;AI-generated content may be incorrect.">
            <a:extLst>
              <a:ext uri="{FF2B5EF4-FFF2-40B4-BE49-F238E27FC236}">
                <a16:creationId xmlns:a16="http://schemas.microsoft.com/office/drawing/2014/main" id="{85AC3DF8-8DBE-8A5A-E0CA-D4465AF017A9}"/>
              </a:ext>
            </a:extLst>
          </p:cNvPr>
          <p:cNvPicPr>
            <a:picLocks noChangeAspect="1"/>
          </p:cNvPicPr>
          <p:nvPr/>
        </p:nvPicPr>
        <p:blipFill>
          <a:blip r:embed="rId7"/>
          <a:stretch>
            <a:fillRect/>
          </a:stretch>
        </p:blipFill>
        <p:spPr>
          <a:xfrm>
            <a:off x="318304" y="4176531"/>
            <a:ext cx="2912963" cy="2189546"/>
          </a:xfrm>
          <a:prstGeom prst="rect">
            <a:avLst/>
          </a:prstGeom>
        </p:spPr>
      </p:pic>
      <p:pic>
        <p:nvPicPr>
          <p:cNvPr id="26" name="Picture 25" descr="A person and person standing next to a large table with dried meat&#10;&#10;AI-generated content may be incorrect.">
            <a:extLst>
              <a:ext uri="{FF2B5EF4-FFF2-40B4-BE49-F238E27FC236}">
                <a16:creationId xmlns:a16="http://schemas.microsoft.com/office/drawing/2014/main" id="{B19A8162-DB43-6B71-E007-B74548939273}"/>
              </a:ext>
            </a:extLst>
          </p:cNvPr>
          <p:cNvPicPr>
            <a:picLocks noChangeAspect="1"/>
          </p:cNvPicPr>
          <p:nvPr/>
        </p:nvPicPr>
        <p:blipFill>
          <a:blip r:embed="rId8"/>
          <a:stretch>
            <a:fillRect/>
          </a:stretch>
        </p:blipFill>
        <p:spPr>
          <a:xfrm>
            <a:off x="3347013" y="4176532"/>
            <a:ext cx="2912962" cy="2189544"/>
          </a:xfrm>
          <a:prstGeom prst="rect">
            <a:avLst/>
          </a:prstGeom>
        </p:spPr>
      </p:pic>
      <p:pic>
        <p:nvPicPr>
          <p:cNvPr id="27" name="Picture 26" descr="A group of women standing in a warehouse&#10;&#10;AI-generated content may be incorrect.">
            <a:extLst>
              <a:ext uri="{FF2B5EF4-FFF2-40B4-BE49-F238E27FC236}">
                <a16:creationId xmlns:a16="http://schemas.microsoft.com/office/drawing/2014/main" id="{76CD3E80-6E0F-35F5-8B15-F5B09C66783E}"/>
              </a:ext>
            </a:extLst>
          </p:cNvPr>
          <p:cNvPicPr>
            <a:picLocks noChangeAspect="1"/>
          </p:cNvPicPr>
          <p:nvPr/>
        </p:nvPicPr>
        <p:blipFill>
          <a:blip r:embed="rId9"/>
          <a:stretch>
            <a:fillRect/>
          </a:stretch>
        </p:blipFill>
        <p:spPr>
          <a:xfrm>
            <a:off x="9186198" y="1273215"/>
            <a:ext cx="2384868" cy="2777924"/>
          </a:xfrm>
          <a:prstGeom prst="rect">
            <a:avLst/>
          </a:prstGeom>
        </p:spPr>
      </p:pic>
      <p:pic>
        <p:nvPicPr>
          <p:cNvPr id="28" name="Picture 27" descr="A group of people working in a factory&#10;&#10;AI-generated content may be incorrect.">
            <a:extLst>
              <a:ext uri="{FF2B5EF4-FFF2-40B4-BE49-F238E27FC236}">
                <a16:creationId xmlns:a16="http://schemas.microsoft.com/office/drawing/2014/main" id="{5224F90E-04CF-9E5F-AE28-41488A91FE31}"/>
              </a:ext>
            </a:extLst>
          </p:cNvPr>
          <p:cNvPicPr>
            <a:picLocks noChangeAspect="1"/>
          </p:cNvPicPr>
          <p:nvPr/>
        </p:nvPicPr>
        <p:blipFill>
          <a:blip r:embed="rId10"/>
          <a:stretch>
            <a:fillRect/>
          </a:stretch>
        </p:blipFill>
        <p:spPr>
          <a:xfrm>
            <a:off x="6366075" y="4128303"/>
            <a:ext cx="2912962" cy="2189544"/>
          </a:xfrm>
          <a:prstGeom prst="rect">
            <a:avLst/>
          </a:prstGeom>
        </p:spPr>
      </p:pic>
      <p:pic>
        <p:nvPicPr>
          <p:cNvPr id="29" name="Picture 28" descr="Blue bins of fish&#10;&#10;AI-generated content may be incorrect.">
            <a:extLst>
              <a:ext uri="{FF2B5EF4-FFF2-40B4-BE49-F238E27FC236}">
                <a16:creationId xmlns:a16="http://schemas.microsoft.com/office/drawing/2014/main" id="{95E0E8EF-8479-4ACF-D3A3-73D2091B0EBD}"/>
              </a:ext>
            </a:extLst>
          </p:cNvPr>
          <p:cNvPicPr>
            <a:picLocks noChangeAspect="1"/>
          </p:cNvPicPr>
          <p:nvPr/>
        </p:nvPicPr>
        <p:blipFill>
          <a:blip r:embed="rId11"/>
          <a:stretch>
            <a:fillRect/>
          </a:stretch>
        </p:blipFill>
        <p:spPr>
          <a:xfrm>
            <a:off x="9456274" y="4128303"/>
            <a:ext cx="1941171" cy="2189545"/>
          </a:xfrm>
          <a:prstGeom prst="rect">
            <a:avLst/>
          </a:prstGeom>
        </p:spPr>
      </p:pic>
      <p:sp>
        <p:nvSpPr>
          <p:cNvPr id="31" name="Title 1">
            <a:extLst>
              <a:ext uri="{FF2B5EF4-FFF2-40B4-BE49-F238E27FC236}">
                <a16:creationId xmlns:a16="http://schemas.microsoft.com/office/drawing/2014/main" id="{8487267A-D885-CCD5-9680-145E325269EF}"/>
              </a:ext>
            </a:extLst>
          </p:cNvPr>
          <p:cNvSpPr txBox="1">
            <a:spLocks/>
          </p:cNvSpPr>
          <p:nvPr/>
        </p:nvSpPr>
        <p:spPr>
          <a:xfrm>
            <a:off x="316772" y="280147"/>
            <a:ext cx="6781800" cy="990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08.Data Collecting Process </a:t>
            </a:r>
          </a:p>
        </p:txBody>
      </p:sp>
    </p:spTree>
    <p:extLst>
      <p:ext uri="{BB962C8B-B14F-4D97-AF65-F5344CB8AC3E}">
        <p14:creationId xmlns:p14="http://schemas.microsoft.com/office/powerpoint/2010/main" val="2350279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B5EC6-DA08-F337-66C4-9CA821E1B0B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0B5AB48-7B4C-891B-3213-62DE7574B46D}"/>
              </a:ext>
            </a:extLst>
          </p:cNvPr>
          <p:cNvSpPr/>
          <p:nvPr/>
        </p:nvSpPr>
        <p:spPr>
          <a:xfrm>
            <a:off x="2632435" y="6492874"/>
            <a:ext cx="6816365" cy="3651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0">
                <a:solidFill>
                  <a:schemeClr val="tx1"/>
                </a:solidFill>
              </a:rPr>
              <a:t>&lt;&lt; RP-026-079&gt;&gt;</a:t>
            </a:r>
          </a:p>
        </p:txBody>
      </p:sp>
      <p:pic>
        <p:nvPicPr>
          <p:cNvPr id="13" name="Picture 12">
            <a:extLst>
              <a:ext uri="{FF2B5EF4-FFF2-40B4-BE49-F238E27FC236}">
                <a16:creationId xmlns:a16="http://schemas.microsoft.com/office/drawing/2014/main" id="{EC6A20CA-9160-6603-5B4C-328564956512}"/>
              </a:ext>
            </a:extLst>
          </p:cNvPr>
          <p:cNvPicPr>
            <a:picLocks noChangeAspect="1"/>
          </p:cNvPicPr>
          <p:nvPr/>
        </p:nvPicPr>
        <p:blipFill>
          <a:blip r:embed="rId2"/>
          <a:stretch>
            <a:fillRect/>
          </a:stretch>
        </p:blipFill>
        <p:spPr>
          <a:xfrm>
            <a:off x="10952255" y="0"/>
            <a:ext cx="1255695" cy="1120163"/>
          </a:xfrm>
          <a:prstGeom prst="rect">
            <a:avLst/>
          </a:prstGeom>
        </p:spPr>
      </p:pic>
      <p:sp>
        <p:nvSpPr>
          <p:cNvPr id="31" name="Title 1">
            <a:extLst>
              <a:ext uri="{FF2B5EF4-FFF2-40B4-BE49-F238E27FC236}">
                <a16:creationId xmlns:a16="http://schemas.microsoft.com/office/drawing/2014/main" id="{8487267A-D885-CCD5-9680-145E325269EF}"/>
              </a:ext>
            </a:extLst>
          </p:cNvPr>
          <p:cNvSpPr txBox="1">
            <a:spLocks/>
          </p:cNvSpPr>
          <p:nvPr/>
        </p:nvSpPr>
        <p:spPr>
          <a:xfrm>
            <a:off x="201025" y="125818"/>
            <a:ext cx="8961698" cy="9906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b="1">
                <a:solidFill>
                  <a:schemeClr val="accent1"/>
                </a:solidFill>
                <a:latin typeface="Adobe Devanagari"/>
              </a:rPr>
              <a:t>09. IOT Device Installation Process</a:t>
            </a:r>
          </a:p>
        </p:txBody>
      </p:sp>
      <p:pic>
        <p:nvPicPr>
          <p:cNvPr id="3" name="Picture 2" descr="A table with a pile of tools and a microwave oven&#10;&#10;AI-generated content may be incorrect.">
            <a:extLst>
              <a:ext uri="{FF2B5EF4-FFF2-40B4-BE49-F238E27FC236}">
                <a16:creationId xmlns:a16="http://schemas.microsoft.com/office/drawing/2014/main" id="{A76B68C0-10B7-0EF5-7BAA-A54F51B3BC92}"/>
              </a:ext>
            </a:extLst>
          </p:cNvPr>
          <p:cNvPicPr>
            <a:picLocks noChangeAspect="1"/>
          </p:cNvPicPr>
          <p:nvPr/>
        </p:nvPicPr>
        <p:blipFill>
          <a:blip r:embed="rId3"/>
          <a:srcRect l="-1778" t="21127" b="22211"/>
          <a:stretch>
            <a:fillRect/>
          </a:stretch>
        </p:blipFill>
        <p:spPr>
          <a:xfrm>
            <a:off x="318645" y="1273215"/>
            <a:ext cx="2554626" cy="2525897"/>
          </a:xfrm>
          <a:prstGeom prst="rect">
            <a:avLst/>
          </a:prstGeom>
        </p:spPr>
      </p:pic>
      <p:pic>
        <p:nvPicPr>
          <p:cNvPr id="4" name="Picture 3">
            <a:extLst>
              <a:ext uri="{FF2B5EF4-FFF2-40B4-BE49-F238E27FC236}">
                <a16:creationId xmlns:a16="http://schemas.microsoft.com/office/drawing/2014/main" id="{6E7B8CB7-B479-4AC5-5F80-D819FEBB2997}"/>
              </a:ext>
            </a:extLst>
          </p:cNvPr>
          <p:cNvPicPr>
            <a:picLocks noChangeAspect="1"/>
          </p:cNvPicPr>
          <p:nvPr/>
        </p:nvPicPr>
        <p:blipFill>
          <a:blip r:embed="rId4"/>
          <a:stretch>
            <a:fillRect/>
          </a:stretch>
        </p:blipFill>
        <p:spPr>
          <a:xfrm>
            <a:off x="2970835" y="1273119"/>
            <a:ext cx="5247189" cy="2527331"/>
          </a:xfrm>
          <a:prstGeom prst="rect">
            <a:avLst/>
          </a:prstGeom>
        </p:spPr>
      </p:pic>
      <p:pic>
        <p:nvPicPr>
          <p:cNvPr id="5" name="Picture 4" descr="A close up of wires&#10;&#10;AI-generated content may be incorrect.">
            <a:extLst>
              <a:ext uri="{FF2B5EF4-FFF2-40B4-BE49-F238E27FC236}">
                <a16:creationId xmlns:a16="http://schemas.microsoft.com/office/drawing/2014/main" id="{CA0BDEDF-DB3A-701C-920D-721FEDB44720}"/>
              </a:ext>
            </a:extLst>
          </p:cNvPr>
          <p:cNvPicPr>
            <a:picLocks noChangeAspect="1"/>
          </p:cNvPicPr>
          <p:nvPr/>
        </p:nvPicPr>
        <p:blipFill>
          <a:blip r:embed="rId5"/>
          <a:srcRect l="-12758" r="12570"/>
          <a:stretch>
            <a:fillRect/>
          </a:stretch>
        </p:blipFill>
        <p:spPr>
          <a:xfrm rot="5400000">
            <a:off x="8800377" y="482279"/>
            <a:ext cx="2818926" cy="3809999"/>
          </a:xfrm>
          <a:prstGeom prst="rect">
            <a:avLst/>
          </a:prstGeom>
        </p:spPr>
      </p:pic>
      <p:pic>
        <p:nvPicPr>
          <p:cNvPr id="7" name="Picture 6" descr="A person sitting on the floor next to a machine&#10;&#10;AI-generated content may be incorrect.">
            <a:extLst>
              <a:ext uri="{FF2B5EF4-FFF2-40B4-BE49-F238E27FC236}">
                <a16:creationId xmlns:a16="http://schemas.microsoft.com/office/drawing/2014/main" id="{846E9F0A-9899-FD18-5FDA-56DAA374E870}"/>
              </a:ext>
            </a:extLst>
          </p:cNvPr>
          <p:cNvPicPr>
            <a:picLocks noChangeAspect="1"/>
          </p:cNvPicPr>
          <p:nvPr/>
        </p:nvPicPr>
        <p:blipFill>
          <a:blip r:embed="rId6"/>
          <a:srcRect l="13332" t="30239" r="16792" b="29114"/>
          <a:stretch>
            <a:fillRect/>
          </a:stretch>
        </p:blipFill>
        <p:spPr>
          <a:xfrm>
            <a:off x="359998" y="3925746"/>
            <a:ext cx="2462763" cy="2440339"/>
          </a:xfrm>
          <a:prstGeom prst="rect">
            <a:avLst/>
          </a:prstGeom>
        </p:spPr>
      </p:pic>
      <p:pic>
        <p:nvPicPr>
          <p:cNvPr id="8" name="Picture 7" descr="A close up of a circuit board&#10;&#10;AI-generated content may be incorrect.">
            <a:extLst>
              <a:ext uri="{FF2B5EF4-FFF2-40B4-BE49-F238E27FC236}">
                <a16:creationId xmlns:a16="http://schemas.microsoft.com/office/drawing/2014/main" id="{E7D3460D-410A-DFC3-AEFB-2A23FB7C03C7}"/>
              </a:ext>
            </a:extLst>
          </p:cNvPr>
          <p:cNvPicPr>
            <a:picLocks noChangeAspect="1"/>
          </p:cNvPicPr>
          <p:nvPr/>
        </p:nvPicPr>
        <p:blipFill>
          <a:blip r:embed="rId7"/>
          <a:srcRect r="-188" b="31224"/>
          <a:stretch>
            <a:fillRect/>
          </a:stretch>
        </p:blipFill>
        <p:spPr>
          <a:xfrm>
            <a:off x="2974453" y="3925747"/>
            <a:ext cx="2616371" cy="2440332"/>
          </a:xfrm>
          <a:prstGeom prst="rect">
            <a:avLst/>
          </a:prstGeom>
        </p:spPr>
      </p:pic>
      <p:pic>
        <p:nvPicPr>
          <p:cNvPr id="9" name="Picture 8" descr="A circuit board with wires and wires&#10;&#10;AI-generated content may be incorrect.">
            <a:extLst>
              <a:ext uri="{FF2B5EF4-FFF2-40B4-BE49-F238E27FC236}">
                <a16:creationId xmlns:a16="http://schemas.microsoft.com/office/drawing/2014/main" id="{5501EF3E-D9B4-86C2-1A66-3154B976A2A4}"/>
              </a:ext>
            </a:extLst>
          </p:cNvPr>
          <p:cNvPicPr>
            <a:picLocks noChangeAspect="1"/>
          </p:cNvPicPr>
          <p:nvPr/>
        </p:nvPicPr>
        <p:blipFill>
          <a:blip r:embed="rId8"/>
          <a:srcRect t="14018" r="-451" b="33498"/>
          <a:stretch>
            <a:fillRect/>
          </a:stretch>
        </p:blipFill>
        <p:spPr>
          <a:xfrm>
            <a:off x="5720070" y="3926090"/>
            <a:ext cx="2153596" cy="2443474"/>
          </a:xfrm>
          <a:prstGeom prst="rect">
            <a:avLst/>
          </a:prstGeom>
        </p:spPr>
      </p:pic>
      <p:pic>
        <p:nvPicPr>
          <p:cNvPr id="10" name="Picture 9" descr="A hand holding a device with wires&#10;&#10;AI-generated content may be incorrect.">
            <a:extLst>
              <a:ext uri="{FF2B5EF4-FFF2-40B4-BE49-F238E27FC236}">
                <a16:creationId xmlns:a16="http://schemas.microsoft.com/office/drawing/2014/main" id="{56107A64-A73F-7FDC-607F-D88AE89F034A}"/>
              </a:ext>
            </a:extLst>
          </p:cNvPr>
          <p:cNvPicPr>
            <a:picLocks noChangeAspect="1"/>
          </p:cNvPicPr>
          <p:nvPr/>
        </p:nvPicPr>
        <p:blipFill>
          <a:blip r:embed="rId9"/>
          <a:srcRect t="38077" r="-521" b="1088"/>
          <a:stretch>
            <a:fillRect/>
          </a:stretch>
        </p:blipFill>
        <p:spPr>
          <a:xfrm>
            <a:off x="7986779" y="3922259"/>
            <a:ext cx="1865118" cy="2439026"/>
          </a:xfrm>
          <a:prstGeom prst="rect">
            <a:avLst/>
          </a:prstGeom>
        </p:spPr>
      </p:pic>
      <p:pic>
        <p:nvPicPr>
          <p:cNvPr id="11" name="Picture 10" descr="An open oven with a door&#10;&#10;AI-generated content may be incorrect.">
            <a:extLst>
              <a:ext uri="{FF2B5EF4-FFF2-40B4-BE49-F238E27FC236}">
                <a16:creationId xmlns:a16="http://schemas.microsoft.com/office/drawing/2014/main" id="{BA5EA480-8D26-7057-C9C0-D63EC80B5835}"/>
              </a:ext>
            </a:extLst>
          </p:cNvPr>
          <p:cNvPicPr>
            <a:picLocks noChangeAspect="1"/>
          </p:cNvPicPr>
          <p:nvPr/>
        </p:nvPicPr>
        <p:blipFill>
          <a:blip r:embed="rId10"/>
          <a:srcRect l="12275" t="129" r="17120" b="280"/>
          <a:stretch>
            <a:fillRect/>
          </a:stretch>
        </p:blipFill>
        <p:spPr>
          <a:xfrm>
            <a:off x="9988581" y="4296734"/>
            <a:ext cx="2140096" cy="1683561"/>
          </a:xfrm>
          <a:prstGeom prst="rect">
            <a:avLst/>
          </a:prstGeom>
        </p:spPr>
      </p:pic>
    </p:spTree>
    <p:extLst>
      <p:ext uri="{BB962C8B-B14F-4D97-AF65-F5344CB8AC3E}">
        <p14:creationId xmlns:p14="http://schemas.microsoft.com/office/powerpoint/2010/main" val="2080632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6774-34BB-B786-B317-E35EE845874F}"/>
            </a:ext>
          </a:extLst>
        </p:cNvPr>
        <p:cNvGrpSpPr/>
        <p:nvPr/>
      </p:nvGrpSpPr>
      <p:grpSpPr>
        <a:xfrm>
          <a:off x="0" y="0"/>
          <a:ext cx="0" cy="0"/>
          <a:chOff x="0" y="0"/>
          <a:chExt cx="0" cy="0"/>
        </a:xfrm>
      </p:grpSpPr>
      <p:pic>
        <p:nvPicPr>
          <p:cNvPr id="4" name="Picture 3" descr="A blue outline of a chat bubble with letters&#10;&#10;Description automatically generated">
            <a:extLst>
              <a:ext uri="{FF2B5EF4-FFF2-40B4-BE49-F238E27FC236}">
                <a16:creationId xmlns:a16="http://schemas.microsoft.com/office/drawing/2014/main" id="{1D35DB7D-8D78-4265-73C5-770CBCA52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111449"/>
            <a:ext cx="2667002" cy="2667002"/>
          </a:xfrm>
          <a:prstGeom prst="rect">
            <a:avLst/>
          </a:prstGeom>
        </p:spPr>
      </p:pic>
      <p:sp>
        <p:nvSpPr>
          <p:cNvPr id="5" name="Circle: Hollow 4">
            <a:extLst>
              <a:ext uri="{FF2B5EF4-FFF2-40B4-BE49-F238E27FC236}">
                <a16:creationId xmlns:a16="http://schemas.microsoft.com/office/drawing/2014/main" id="{B18C0425-E590-C195-29BC-D2DBA10309A1}"/>
              </a:ext>
            </a:extLst>
          </p:cNvPr>
          <p:cNvSpPr/>
          <p:nvPr/>
        </p:nvSpPr>
        <p:spPr>
          <a:xfrm>
            <a:off x="152400" y="5715000"/>
            <a:ext cx="304800" cy="304800"/>
          </a:xfrm>
          <a:prstGeom prst="don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ircle: Hollow 5">
            <a:extLst>
              <a:ext uri="{FF2B5EF4-FFF2-40B4-BE49-F238E27FC236}">
                <a16:creationId xmlns:a16="http://schemas.microsoft.com/office/drawing/2014/main" id="{77CB434C-6C48-81E2-494C-EC2B58D6010D}"/>
              </a:ext>
            </a:extLst>
          </p:cNvPr>
          <p:cNvSpPr/>
          <p:nvPr/>
        </p:nvSpPr>
        <p:spPr>
          <a:xfrm>
            <a:off x="143540" y="5318937"/>
            <a:ext cx="304800" cy="304800"/>
          </a:xfrm>
          <a:prstGeom prst="don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ircle: Hollow 6">
            <a:extLst>
              <a:ext uri="{FF2B5EF4-FFF2-40B4-BE49-F238E27FC236}">
                <a16:creationId xmlns:a16="http://schemas.microsoft.com/office/drawing/2014/main" id="{17A18C02-8D7B-ABC4-EB2D-62ED57D94A42}"/>
              </a:ext>
            </a:extLst>
          </p:cNvPr>
          <p:cNvSpPr/>
          <p:nvPr/>
        </p:nvSpPr>
        <p:spPr>
          <a:xfrm>
            <a:off x="152400" y="4922874"/>
            <a:ext cx="304800" cy="304800"/>
          </a:xfrm>
          <a:prstGeom prst="donu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descr="A person holding a light bulb&#10;&#10;Description automatically generated">
            <a:extLst>
              <a:ext uri="{FF2B5EF4-FFF2-40B4-BE49-F238E27FC236}">
                <a16:creationId xmlns:a16="http://schemas.microsoft.com/office/drawing/2014/main" id="{E2F906C9-FB7F-3FAC-EA08-9CE6D249DD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7800" y="4724400"/>
            <a:ext cx="2362200" cy="1574800"/>
          </a:xfrm>
          <a:prstGeom prst="rect">
            <a:avLst/>
          </a:prstGeom>
        </p:spPr>
      </p:pic>
      <p:sp>
        <p:nvSpPr>
          <p:cNvPr id="9" name="Half Frame 8">
            <a:extLst>
              <a:ext uri="{FF2B5EF4-FFF2-40B4-BE49-F238E27FC236}">
                <a16:creationId xmlns:a16="http://schemas.microsoft.com/office/drawing/2014/main" id="{49135C35-0141-A7EB-F5A0-FF358401A906}"/>
              </a:ext>
            </a:extLst>
          </p:cNvPr>
          <p:cNvSpPr/>
          <p:nvPr/>
        </p:nvSpPr>
        <p:spPr>
          <a:xfrm rot="5400000">
            <a:off x="9601198" y="1600200"/>
            <a:ext cx="4191001" cy="990601"/>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376693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5FC0A-431A-4D61-F50D-7838D481498F}"/>
            </a:ext>
          </a:extLst>
        </p:cNvPr>
        <p:cNvGrpSpPr/>
        <p:nvPr/>
      </p:nvGrpSpPr>
      <p:grpSpPr>
        <a:xfrm>
          <a:off x="0" y="0"/>
          <a:ext cx="0" cy="0"/>
          <a:chOff x="0" y="0"/>
          <a:chExt cx="0" cy="0"/>
        </a:xfrm>
      </p:grpSpPr>
      <p:sp>
        <p:nvSpPr>
          <p:cNvPr id="9" name="Half Frame 8">
            <a:extLst>
              <a:ext uri="{FF2B5EF4-FFF2-40B4-BE49-F238E27FC236}">
                <a16:creationId xmlns:a16="http://schemas.microsoft.com/office/drawing/2014/main" id="{8EEED5A0-7CA7-C709-2991-366BE7F0B2FD}"/>
              </a:ext>
            </a:extLst>
          </p:cNvPr>
          <p:cNvSpPr/>
          <p:nvPr/>
        </p:nvSpPr>
        <p:spPr>
          <a:xfrm rot="5400000">
            <a:off x="9601198" y="1600200"/>
            <a:ext cx="4191001" cy="990601"/>
          </a:xfrm>
          <a:prstGeom prst="half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F28F7EF-69EA-230D-4CD0-C7007BB2337A}"/>
              </a:ext>
            </a:extLst>
          </p:cNvPr>
          <p:cNvSpPr txBox="1">
            <a:spLocks/>
          </p:cNvSpPr>
          <p:nvPr/>
        </p:nvSpPr>
        <p:spPr>
          <a:xfrm>
            <a:off x="914400" y="2362200"/>
            <a:ext cx="103632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Adobe Devanagari" pitchFamily="18" charset="0"/>
                <a:ea typeface="+mj-ea"/>
                <a:cs typeface="Adobe Devanagari" pitchFamily="18" charset="0"/>
              </a:defRPr>
            </a:lvl1pPr>
          </a:lstStyle>
          <a:p>
            <a:r>
              <a:rPr lang="en-US" sz="4800" b="1">
                <a:solidFill>
                  <a:schemeClr val="accent1"/>
                </a:solidFill>
              </a:rPr>
              <a:t>Thank You!</a:t>
            </a:r>
          </a:p>
        </p:txBody>
      </p:sp>
    </p:spTree>
    <p:extLst>
      <p:ext uri="{BB962C8B-B14F-4D97-AF65-F5344CB8AC3E}">
        <p14:creationId xmlns:p14="http://schemas.microsoft.com/office/powerpoint/2010/main" val="3623512256"/>
      </p:ext>
    </p:extLst>
  </p:cSld>
  <p:clrMapOvr>
    <a:masterClrMapping/>
  </p:clrMapOvr>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D08376A6-FCE2-4A8E-BFFF-11B69BD93976}" vid="{0A5F165D-9E14-4628-BA29-A51D7051FD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476C4981FE2047819081DBF807662E" ma:contentTypeVersion="14" ma:contentTypeDescription="Create a new document." ma:contentTypeScope="" ma:versionID="c0d27563816388ac9b66f4d0cf3c7429">
  <xsd:schema xmlns:xsd="http://www.w3.org/2001/XMLSchema" xmlns:xs="http://www.w3.org/2001/XMLSchema" xmlns:p="http://schemas.microsoft.com/office/2006/metadata/properties" xmlns:ns3="fdf483cb-5937-4af3-915e-55fd2d7d3a90" xmlns:ns4="42d1e402-c42d-419a-bd83-d8d365e28f11" targetNamespace="http://schemas.microsoft.com/office/2006/metadata/properties" ma:root="true" ma:fieldsID="61e1974f12869079f4e547498c0c684d" ns3:_="" ns4:_="">
    <xsd:import namespace="fdf483cb-5937-4af3-915e-55fd2d7d3a90"/>
    <xsd:import namespace="42d1e402-c42d-419a-bd83-d8d365e28f1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SearchProperties" minOccurs="0"/>
                <xsd:element ref="ns4:MediaServiceObjectDetectorVersions" minOccurs="0"/>
                <xsd:element ref="ns4:_activity" minOccurs="0"/>
                <xsd:element ref="ns4:MediaServiceSystemTags" minOccurs="0"/>
                <xsd:element ref="ns4:MediaServiceOCR"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f483cb-5937-4af3-915e-55fd2d7d3a9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d1e402-c42d-419a-bd83-d8d365e28f11"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_activity" ma:index="17" nillable="true" ma:displayName="_activity" ma:hidden="true" ma:internalName="_activity">
      <xsd:simpleType>
        <xsd:restriction base="dms:Note"/>
      </xsd:simpleType>
    </xsd:element>
    <xsd:element name="MediaServiceSystemTags" ma:index="18" nillable="true" ma:displayName="MediaServiceSystemTags" ma:hidden="true" ma:internalName="MediaServiceSystemTag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2d1e402-c42d-419a-bd83-d8d365e28f1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3574AE-907F-4CB6-B6D4-0554133DA9AD}">
  <ds:schemaRefs>
    <ds:schemaRef ds:uri="42d1e402-c42d-419a-bd83-d8d365e28f11"/>
    <ds:schemaRef ds:uri="fdf483cb-5937-4af3-915e-55fd2d7d3a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8FEC899-137F-4C42-92E9-46968DFEC77F}">
  <ds:schemaRefs>
    <ds:schemaRef ds:uri="42d1e402-c42d-419a-bd83-d8d365e28f11"/>
    <ds:schemaRef ds:uri="fdf483cb-5937-4af3-915e-55fd2d7d3a9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F8B6766-3564-4CAD-993C-9EE7C1EF3CC5}">
  <ds:schemaRefs>
    <ds:schemaRef ds:uri="http://schemas.microsoft.com/sharepoint/v3/contenttype/forms"/>
  </ds:schemaRefs>
</ds:datastoreItem>
</file>

<file path=docMetadata/LabelInfo.xml><?xml version="1.0" encoding="utf-8"?>
<clbl:labelList xmlns:clbl="http://schemas.microsoft.com/office/2020/mipLabelMetadata">
  <clbl:label id="{1337832b-e06e-4e87-85f5-ecfde68f9c8e}" enabled="1" method="Standard" siteId="{44e3cf94-19c9-4e32-96c3-14f5bf01391a}" removed="0"/>
</clbl:labelList>
</file>

<file path=docProps/app.xml><?xml version="1.0" encoding="utf-8"?>
<Properties xmlns="http://schemas.openxmlformats.org/officeDocument/2006/extended-properties" xmlns:vt="http://schemas.openxmlformats.org/officeDocument/2006/docPropsVTypes">
  <Template>Proposal prsentation stuct (1)</Template>
  <Application>Microsoft Office PowerPoint</Application>
  <PresentationFormat>Widescreen</PresentationFormat>
  <Slides>34</Slides>
  <Notes>7</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VIVIPEM L B R V   |  IT22639844 </vt:lpstr>
      <vt:lpstr>PowerPoint Presentation</vt:lpstr>
      <vt:lpstr>PowerPoint Presentation</vt:lpstr>
      <vt:lpstr>PowerPoint Presentation</vt:lpstr>
      <vt:lpstr>GUNASEKARA D T C D P   |   IT22127396</vt:lpstr>
      <vt:lpstr>PowerPoint Presentation</vt:lpstr>
      <vt:lpstr>PowerPoint Presentation</vt:lpstr>
      <vt:lpstr>PowerPoint Presentation</vt:lpstr>
      <vt:lpstr>PESHALA G A K J | IT22554536</vt:lpstr>
      <vt:lpstr>PowerPoint Presentation</vt:lpstr>
      <vt:lpstr>PowerPoint Presentation</vt:lpstr>
      <vt:lpstr>PowerPoint Presentation</vt:lpstr>
      <vt:lpstr>SANJAYA E W M |  IT22189394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Koliya Pulasinghe</dc:creator>
  <cp:revision>2</cp:revision>
  <dcterms:created xsi:type="dcterms:W3CDTF">2025-08-25T09:34:25Z</dcterms:created>
  <dcterms:modified xsi:type="dcterms:W3CDTF">2026-05-12T14:49:21Z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0x01010018476C4981FE2047819081DBF807662E</vt:lpwstr>
  </property>
</Properties>
</file>